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embeddedFontLst>
    <p:embeddedFont>
      <p:font typeface="Montserrat" panose="020B0604020202020204" charset="0"/>
      <p:regular r:id="rId16"/>
    </p:embeddedFont>
    <p:embeddedFont>
      <p:font typeface="Monotype Corsiva" panose="03010101010201010101" pitchFamily="66" charset="0"/>
      <p:italic r:id="rId17"/>
    </p:embeddedFont>
    <p:embeddedFont>
      <p:font typeface="Heebo Light" panose="020B0604020202020204" charset="-79"/>
      <p:regular r:id="rId18"/>
    </p:embeddedFont>
    <p:embeddedFont>
      <p:font typeface="Cascadia Mono SemiBold" panose="020B0609020000020004" pitchFamily="49" charset="0"/>
      <p:bold r:id="rId19"/>
      <p:boldItalic r:id="rId20"/>
    </p:embeddedFont>
    <p:embeddedFont>
      <p:font typeface="Consolas" panose="020B0609020204030204" pitchFamily="49" charset="0"/>
      <p:regular r:id="rId21"/>
      <p:bold r:id="rId22"/>
      <p:italic r:id="rId23"/>
      <p:boldItalic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272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2865" y="712381"/>
            <a:ext cx="8665535" cy="923330"/>
          </a:xfrm>
          <a:prstGeom prst="rect">
            <a:avLst/>
          </a:prstGeom>
          <a:noFill/>
        </p:spPr>
        <p:txBody>
          <a:bodyPr wrap="square" rtlCol="0">
            <a:spAutoFit/>
          </a:bodyPr>
          <a:lstStyle/>
          <a:p>
            <a:r>
              <a:rPr lang="en-US" sz="5400" dirty="0" smtClean="0">
                <a:solidFill>
                  <a:schemeClr val="bg1"/>
                </a:solidFill>
                <a:latin typeface="Monotype Corsiva" panose="03010101010201010101" pitchFamily="66" charset="0"/>
              </a:rPr>
              <a:t>WHAT IS CRUISE CONTROL?</a:t>
            </a:r>
            <a:endParaRPr lang="en-IN" sz="5400" dirty="0">
              <a:solidFill>
                <a:schemeClr val="bg1"/>
              </a:solidFill>
              <a:latin typeface="Monotype Corsiva" panose="03010101010201010101" pitchFamily="66" charset="0"/>
            </a:endParaRPr>
          </a:p>
        </p:txBody>
      </p:sp>
      <p:sp>
        <p:nvSpPr>
          <p:cNvPr id="4" name="TextBox 3"/>
          <p:cNvSpPr txBox="1"/>
          <p:nvPr/>
        </p:nvSpPr>
        <p:spPr>
          <a:xfrm>
            <a:off x="1509823" y="2934586"/>
            <a:ext cx="10409275" cy="2523768"/>
          </a:xfrm>
          <a:prstGeom prst="rect">
            <a:avLst/>
          </a:prstGeom>
          <a:noFill/>
        </p:spPr>
        <p:txBody>
          <a:bodyPr wrap="square" rtlCol="0">
            <a:spAutoFit/>
          </a:bodyPr>
          <a:lstStyle/>
          <a:p>
            <a:r>
              <a:rPr lang="en-US" sz="2800"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Cruise control is a feature in a car that maintains a </a:t>
            </a:r>
            <a:r>
              <a:rPr lang="en-US" sz="2800" b="1"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set speed</a:t>
            </a:r>
            <a:r>
              <a:rPr lang="en-US" sz="2800"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 without needing the driver to press the accelerator. Advanced versions (like </a:t>
            </a:r>
            <a:r>
              <a:rPr lang="en-US" sz="2800" b="1"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Adaptive Cruise Control</a:t>
            </a:r>
            <a:r>
              <a:rPr lang="en-US" sz="2800" dirty="0" smtClean="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 can also slow down or speed up depending on other vehicles.</a:t>
            </a:r>
          </a:p>
          <a:p>
            <a:endParaRPr lang="en-IN" dirty="0">
              <a:solidFill>
                <a:schemeClr val="bg1"/>
              </a:solidFill>
            </a:endParaRPr>
          </a:p>
        </p:txBody>
      </p:sp>
    </p:spTree>
    <p:extLst>
      <p:ext uri="{BB962C8B-B14F-4D97-AF65-F5344CB8AC3E}">
        <p14:creationId xmlns:p14="http://schemas.microsoft.com/office/powerpoint/2010/main" val="1670823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0334" y="605195"/>
            <a:ext cx="13089731" cy="1375648"/>
          </a:xfrm>
          <a:prstGeom prst="rect">
            <a:avLst/>
          </a:prstGeom>
          <a:noFill/>
          <a:ln/>
        </p:spPr>
        <p:txBody>
          <a:bodyPr wrap="square" lIns="0" tIns="0" rIns="0" bIns="0" rtlCol="0" anchor="t"/>
          <a:lstStyle/>
          <a:p>
            <a:pPr marL="0" indent="0" algn="l">
              <a:lnSpc>
                <a:spcPts val="5400"/>
              </a:lnSpc>
              <a:buNone/>
            </a:pPr>
            <a:r>
              <a:rPr lang="en-US" sz="4300" dirty="0">
                <a:solidFill>
                  <a:srgbClr val="F2F0F4"/>
                </a:solidFill>
                <a:latin typeface="Montserrat" pitchFamily="34" charset="0"/>
                <a:ea typeface="Montserrat" pitchFamily="34" charset="-122"/>
                <a:cs typeface="Montserrat" pitchFamily="34" charset="-120"/>
              </a:rPr>
              <a:t>Phase 8: Rigorous Safety and Fault Testing (ISO 26262)</a:t>
            </a:r>
            <a:endParaRPr lang="en-US" sz="4300" dirty="0"/>
          </a:p>
        </p:txBody>
      </p:sp>
      <p:sp>
        <p:nvSpPr>
          <p:cNvPr id="3" name="Text 1"/>
          <p:cNvSpPr/>
          <p:nvPr/>
        </p:nvSpPr>
        <p:spPr>
          <a:xfrm>
            <a:off x="770334" y="2421017"/>
            <a:ext cx="13089731" cy="704374"/>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Ensuring compliance with ISO 26262, this phase rigorously tests the system's resilience to faults and its ability to enter a safe state under adverse conditions, critical for automotive safety.</a:t>
            </a:r>
            <a:endParaRPr lang="en-US" sz="1700" dirty="0"/>
          </a:p>
        </p:txBody>
      </p:sp>
      <p:pic>
        <p:nvPicPr>
          <p:cNvPr id="4" name="Image 0" descr="preencoded.png"/>
          <p:cNvPicPr>
            <a:picLocks noChangeAspect="1"/>
          </p:cNvPicPr>
          <p:nvPr/>
        </p:nvPicPr>
        <p:blipFill>
          <a:blip r:embed="rId3"/>
          <a:stretch>
            <a:fillRect/>
          </a:stretch>
        </p:blipFill>
        <p:spPr>
          <a:xfrm>
            <a:off x="770334" y="3372922"/>
            <a:ext cx="550188" cy="550188"/>
          </a:xfrm>
          <a:prstGeom prst="rect">
            <a:avLst/>
          </a:prstGeom>
        </p:spPr>
      </p:pic>
      <p:sp>
        <p:nvSpPr>
          <p:cNvPr id="5" name="Text 2"/>
          <p:cNvSpPr/>
          <p:nvPr/>
        </p:nvSpPr>
        <p:spPr>
          <a:xfrm>
            <a:off x="1595557" y="3503533"/>
            <a:ext cx="3354586" cy="687705"/>
          </a:xfrm>
          <a:prstGeom prst="rect">
            <a:avLst/>
          </a:prstGeom>
          <a:noFill/>
          <a:ln/>
        </p:spPr>
        <p:txBody>
          <a:bodyPr wrap="squar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Fault Injection Techniques</a:t>
            </a:r>
            <a:endParaRPr lang="en-US" sz="2150" dirty="0"/>
          </a:p>
        </p:txBody>
      </p:sp>
      <p:sp>
        <p:nvSpPr>
          <p:cNvPr id="6" name="Text 3"/>
          <p:cNvSpPr/>
          <p:nvPr/>
        </p:nvSpPr>
        <p:spPr>
          <a:xfrm>
            <a:off x="1595557" y="4323278"/>
            <a:ext cx="3354586" cy="1760934"/>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Deliberately introduce faults (e.g., sensor disconnection, signal corruption) to verify the system's diagnostic and safety mechanisms.</a:t>
            </a:r>
            <a:endParaRPr lang="en-US" sz="1700" dirty="0"/>
          </a:p>
        </p:txBody>
      </p:sp>
      <p:pic>
        <p:nvPicPr>
          <p:cNvPr id="7" name="Image 1" descr="preencoded.png"/>
          <p:cNvPicPr>
            <a:picLocks noChangeAspect="1"/>
          </p:cNvPicPr>
          <p:nvPr/>
        </p:nvPicPr>
        <p:blipFill>
          <a:blip r:embed="rId4"/>
          <a:stretch>
            <a:fillRect/>
          </a:stretch>
        </p:blipFill>
        <p:spPr>
          <a:xfrm>
            <a:off x="5225177" y="3372922"/>
            <a:ext cx="550188" cy="550188"/>
          </a:xfrm>
          <a:prstGeom prst="rect">
            <a:avLst/>
          </a:prstGeom>
        </p:spPr>
      </p:pic>
      <p:sp>
        <p:nvSpPr>
          <p:cNvPr id="8" name="Text 4"/>
          <p:cNvSpPr/>
          <p:nvPr/>
        </p:nvSpPr>
        <p:spPr>
          <a:xfrm>
            <a:off x="6050399" y="3503533"/>
            <a:ext cx="3354705" cy="687705"/>
          </a:xfrm>
          <a:prstGeom prst="rect">
            <a:avLst/>
          </a:prstGeom>
          <a:noFill/>
          <a:ln/>
        </p:spPr>
        <p:txBody>
          <a:bodyPr wrap="squar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Diagnostic Communication</a:t>
            </a:r>
            <a:endParaRPr lang="en-US" sz="2150" dirty="0"/>
          </a:p>
        </p:txBody>
      </p:sp>
      <p:sp>
        <p:nvSpPr>
          <p:cNvPr id="9" name="Text 5"/>
          <p:cNvSpPr/>
          <p:nvPr/>
        </p:nvSpPr>
        <p:spPr>
          <a:xfrm>
            <a:off x="6050399" y="4323278"/>
            <a:ext cx="3354705" cy="1408748"/>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Utilise Unified Diagnostic Services (UDS) requests via tools like CANdelaStudio to read fault codes and verify diagnostic routines.</a:t>
            </a:r>
            <a:endParaRPr lang="en-US" sz="1700" dirty="0"/>
          </a:p>
        </p:txBody>
      </p:sp>
      <p:pic>
        <p:nvPicPr>
          <p:cNvPr id="10" name="Image 2" descr="preencoded.png"/>
          <p:cNvPicPr>
            <a:picLocks noChangeAspect="1"/>
          </p:cNvPicPr>
          <p:nvPr/>
        </p:nvPicPr>
        <p:blipFill>
          <a:blip r:embed="rId5"/>
          <a:stretch>
            <a:fillRect/>
          </a:stretch>
        </p:blipFill>
        <p:spPr>
          <a:xfrm>
            <a:off x="9680138" y="3372922"/>
            <a:ext cx="550188" cy="550188"/>
          </a:xfrm>
          <a:prstGeom prst="rect">
            <a:avLst/>
          </a:prstGeom>
        </p:spPr>
      </p:pic>
      <p:sp>
        <p:nvSpPr>
          <p:cNvPr id="11" name="Text 6"/>
          <p:cNvSpPr/>
          <p:nvPr/>
        </p:nvSpPr>
        <p:spPr>
          <a:xfrm>
            <a:off x="10505361" y="3503533"/>
            <a:ext cx="2995970" cy="343853"/>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Safe State Verification</a:t>
            </a:r>
            <a:endParaRPr lang="en-US" sz="2150" dirty="0"/>
          </a:p>
        </p:txBody>
      </p:sp>
      <p:sp>
        <p:nvSpPr>
          <p:cNvPr id="12" name="Text 7"/>
          <p:cNvSpPr/>
          <p:nvPr/>
        </p:nvSpPr>
        <p:spPr>
          <a:xfrm>
            <a:off x="10505361" y="3979426"/>
            <a:ext cx="3354586" cy="2113121"/>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Confirm that the cruise control system safely disables itself or transitions to a minimum risk condition upon detecting critical failures (e.g., run-time watchdog failure).</a:t>
            </a:r>
            <a:endParaRPr lang="en-US" sz="1700" dirty="0"/>
          </a:p>
        </p:txBody>
      </p:sp>
      <p:sp>
        <p:nvSpPr>
          <p:cNvPr id="13" name="Shape 8"/>
          <p:cNvSpPr/>
          <p:nvPr/>
        </p:nvSpPr>
        <p:spPr>
          <a:xfrm>
            <a:off x="770334" y="6340078"/>
            <a:ext cx="13089731" cy="1287423"/>
          </a:xfrm>
          <a:prstGeom prst="roundRect">
            <a:avLst>
              <a:gd name="adj" fmla="val 7180"/>
            </a:avLst>
          </a:prstGeom>
          <a:solidFill>
            <a:srgbClr val="183A13"/>
          </a:solidFill>
          <a:ln/>
        </p:spPr>
      </p:sp>
      <p:pic>
        <p:nvPicPr>
          <p:cNvPr id="14" name="Image 3" descr="preencoded.png"/>
          <p:cNvPicPr>
            <a:picLocks noChangeAspect="1"/>
          </p:cNvPicPr>
          <p:nvPr/>
        </p:nvPicPr>
        <p:blipFill>
          <a:blip r:embed="rId6"/>
          <a:stretch>
            <a:fillRect/>
          </a:stretch>
        </p:blipFill>
        <p:spPr>
          <a:xfrm>
            <a:off x="990362" y="6666428"/>
            <a:ext cx="275034" cy="220028"/>
          </a:xfrm>
          <a:prstGeom prst="rect">
            <a:avLst/>
          </a:prstGeom>
        </p:spPr>
      </p:pic>
      <p:sp>
        <p:nvSpPr>
          <p:cNvPr id="15" name="Text 9"/>
          <p:cNvSpPr/>
          <p:nvPr/>
        </p:nvSpPr>
        <p:spPr>
          <a:xfrm>
            <a:off x="1485424" y="6615113"/>
            <a:ext cx="12154614" cy="704374"/>
          </a:xfrm>
          <a:prstGeom prst="rect">
            <a:avLst/>
          </a:prstGeom>
          <a:noFill/>
          <a:ln/>
        </p:spPr>
        <p:txBody>
          <a:bodyPr wrap="square" lIns="0" tIns="0" rIns="0" bIns="0" rtlCol="0" anchor="t"/>
          <a:lstStyle/>
          <a:p>
            <a:pPr marL="0" indent="0" algn="l">
              <a:lnSpc>
                <a:spcPts val="2750"/>
              </a:lnSpc>
              <a:buNone/>
            </a:pPr>
            <a:r>
              <a:rPr lang="en-US" sz="1700" b="1" dirty="0">
                <a:solidFill>
                  <a:srgbClr val="FFFFFF"/>
                </a:solidFill>
                <a:latin typeface="Heebo Light" pitchFamily="34" charset="0"/>
                <a:ea typeface="Heebo Light" pitchFamily="34" charset="-122"/>
                <a:cs typeface="Heebo Light" pitchFamily="34" charset="-120"/>
              </a:rPr>
              <a:t>Output:</a:t>
            </a:r>
            <a:r>
              <a:rPr lang="en-US" sz="1700" dirty="0">
                <a:solidFill>
                  <a:srgbClr val="FFFFFF"/>
                </a:solidFill>
                <a:latin typeface="Heebo Light" pitchFamily="34" charset="0"/>
                <a:ea typeface="Heebo Light" pitchFamily="34" charset="-122"/>
                <a:cs typeface="Heebo Light" pitchFamily="34" charset="-120"/>
              </a:rPr>
              <a:t> A detailed Safety Report, demonstrating strict adherence to ASIL (Automotive Safety Integrity Level) requirements and robust fault handling.</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5410"/>
          </a:xfrm>
          <a:prstGeom prst="rect">
            <a:avLst/>
          </a:prstGeom>
        </p:spPr>
      </p:pic>
      <p:sp>
        <p:nvSpPr>
          <p:cNvPr id="3" name="Text 0"/>
          <p:cNvSpPr/>
          <p:nvPr/>
        </p:nvSpPr>
        <p:spPr>
          <a:xfrm>
            <a:off x="651034" y="3127891"/>
            <a:ext cx="13257371" cy="581263"/>
          </a:xfrm>
          <a:prstGeom prst="rect">
            <a:avLst/>
          </a:prstGeom>
          <a:noFill/>
          <a:ln/>
        </p:spPr>
        <p:txBody>
          <a:bodyPr wrap="none" lIns="0" tIns="0" rIns="0" bIns="0" rtlCol="0" anchor="t"/>
          <a:lstStyle/>
          <a:p>
            <a:pPr marL="0" indent="0" algn="l">
              <a:lnSpc>
                <a:spcPts val="4550"/>
              </a:lnSpc>
              <a:buNone/>
            </a:pPr>
            <a:r>
              <a:rPr lang="en-US" sz="3650" dirty="0">
                <a:solidFill>
                  <a:srgbClr val="F2F0F4"/>
                </a:solidFill>
                <a:latin typeface="Montserrat" pitchFamily="34" charset="0"/>
                <a:ea typeface="Montserrat" pitchFamily="34" charset="-122"/>
                <a:cs typeface="Montserrat" pitchFamily="34" charset="-120"/>
              </a:rPr>
              <a:t>Phases 9 &amp; 10: Final Validation and Continuous Assurance</a:t>
            </a:r>
            <a:endParaRPr lang="en-US" sz="3650" dirty="0"/>
          </a:p>
        </p:txBody>
      </p:sp>
      <p:sp>
        <p:nvSpPr>
          <p:cNvPr id="4" name="Text 1"/>
          <p:cNvSpPr/>
          <p:nvPr/>
        </p:nvSpPr>
        <p:spPr>
          <a:xfrm>
            <a:off x="651034" y="3988117"/>
            <a:ext cx="13328333" cy="59531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These concluding phases ensure the cruise control system meets user expectations and remains stable and reliable throughout its lifecycle, adapting to future updates.</a:t>
            </a:r>
            <a:endParaRPr lang="en-US" sz="1450" dirty="0"/>
          </a:p>
        </p:txBody>
      </p:sp>
      <p:sp>
        <p:nvSpPr>
          <p:cNvPr id="5" name="Shape 2"/>
          <p:cNvSpPr/>
          <p:nvPr/>
        </p:nvSpPr>
        <p:spPr>
          <a:xfrm>
            <a:off x="651034" y="4792623"/>
            <a:ext cx="6594396" cy="558046"/>
          </a:xfrm>
          <a:prstGeom prst="roundRect">
            <a:avLst>
              <a:gd name="adj" fmla="val 480065"/>
            </a:avLst>
          </a:prstGeom>
          <a:solidFill>
            <a:srgbClr val="31136C"/>
          </a:solidFill>
          <a:ln w="7620">
            <a:solidFill>
              <a:srgbClr val="4A2C85"/>
            </a:solidFill>
            <a:prstDash val="solid"/>
          </a:ln>
        </p:spPr>
      </p:sp>
      <p:pic>
        <p:nvPicPr>
          <p:cNvPr id="6" name="Image 1" descr="preencoded.png"/>
          <p:cNvPicPr>
            <a:picLocks noChangeAspect="1"/>
          </p:cNvPicPr>
          <p:nvPr/>
        </p:nvPicPr>
        <p:blipFill>
          <a:blip r:embed="rId4"/>
          <a:stretch>
            <a:fillRect/>
          </a:stretch>
        </p:blipFill>
        <p:spPr>
          <a:xfrm>
            <a:off x="3808690" y="4897279"/>
            <a:ext cx="278963" cy="348734"/>
          </a:xfrm>
          <a:prstGeom prst="rect">
            <a:avLst/>
          </a:prstGeom>
        </p:spPr>
      </p:pic>
      <p:sp>
        <p:nvSpPr>
          <p:cNvPr id="7" name="Text 3"/>
          <p:cNvSpPr/>
          <p:nvPr/>
        </p:nvSpPr>
        <p:spPr>
          <a:xfrm>
            <a:off x="837009" y="5536644"/>
            <a:ext cx="3725823" cy="290632"/>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Validation &amp; Acceptance Testing</a:t>
            </a:r>
            <a:endParaRPr lang="en-US" sz="1800" dirty="0"/>
          </a:p>
        </p:txBody>
      </p:sp>
      <p:sp>
        <p:nvSpPr>
          <p:cNvPr id="8" name="Text 4"/>
          <p:cNvSpPr/>
          <p:nvPr/>
        </p:nvSpPr>
        <p:spPr>
          <a:xfrm>
            <a:off x="837009" y="5938838"/>
            <a:ext cx="6222444" cy="59531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Verify the complete system against user needs through real vehicle road testing, performance checks, and usability assessments.</a:t>
            </a:r>
            <a:endParaRPr lang="en-US" sz="1450" dirty="0"/>
          </a:p>
        </p:txBody>
      </p:sp>
      <p:sp>
        <p:nvSpPr>
          <p:cNvPr id="9" name="Text 5"/>
          <p:cNvSpPr/>
          <p:nvPr/>
        </p:nvSpPr>
        <p:spPr>
          <a:xfrm>
            <a:off x="837009" y="6645712"/>
            <a:ext cx="6222444" cy="297656"/>
          </a:xfrm>
          <a:prstGeom prst="rect">
            <a:avLst/>
          </a:prstGeom>
          <a:noFill/>
          <a:ln/>
        </p:spPr>
        <p:txBody>
          <a:bodyPr wrap="none" lIns="0" tIns="0" rIns="0" bIns="0" rtlCol="0" anchor="t"/>
          <a:lstStyle/>
          <a:p>
            <a:pPr marL="0" indent="0" algn="l">
              <a:lnSpc>
                <a:spcPts val="2300"/>
              </a:lnSpc>
              <a:buNone/>
            </a:pPr>
            <a:r>
              <a:rPr lang="en-US" sz="1450" b="1" dirty="0">
                <a:solidFill>
                  <a:srgbClr val="DCD7E5"/>
                </a:solidFill>
                <a:latin typeface="Heebo Light" pitchFamily="34" charset="0"/>
                <a:ea typeface="Heebo Light" pitchFamily="34" charset="-122"/>
                <a:cs typeface="Heebo Light" pitchFamily="34" charset="-120"/>
              </a:rPr>
              <a:t>Output:</a:t>
            </a:r>
            <a:r>
              <a:rPr lang="en-US" sz="1450" dirty="0">
                <a:solidFill>
                  <a:srgbClr val="DCD7E5"/>
                </a:solidFill>
                <a:latin typeface="Heebo Light" pitchFamily="34" charset="0"/>
                <a:ea typeface="Heebo Light" pitchFamily="34" charset="-122"/>
                <a:cs typeface="Heebo Light" pitchFamily="34" charset="-120"/>
              </a:rPr>
              <a:t> Final Test Report and Stakeholder Approval.</a:t>
            </a:r>
            <a:endParaRPr lang="en-US" sz="1450" dirty="0"/>
          </a:p>
        </p:txBody>
      </p:sp>
      <p:sp>
        <p:nvSpPr>
          <p:cNvPr id="10" name="Shape 6"/>
          <p:cNvSpPr/>
          <p:nvPr/>
        </p:nvSpPr>
        <p:spPr>
          <a:xfrm>
            <a:off x="7384852" y="4792623"/>
            <a:ext cx="6594515" cy="558046"/>
          </a:xfrm>
          <a:prstGeom prst="roundRect">
            <a:avLst>
              <a:gd name="adj" fmla="val 480065"/>
            </a:avLst>
          </a:prstGeom>
          <a:solidFill>
            <a:srgbClr val="31136C"/>
          </a:solidFill>
          <a:ln w="7620">
            <a:solidFill>
              <a:srgbClr val="4A2C85"/>
            </a:solidFill>
            <a:prstDash val="solid"/>
          </a:ln>
        </p:spPr>
      </p:sp>
      <p:pic>
        <p:nvPicPr>
          <p:cNvPr id="11" name="Image 2" descr="preencoded.png"/>
          <p:cNvPicPr>
            <a:picLocks noChangeAspect="1"/>
          </p:cNvPicPr>
          <p:nvPr/>
        </p:nvPicPr>
        <p:blipFill>
          <a:blip r:embed="rId5"/>
          <a:stretch>
            <a:fillRect/>
          </a:stretch>
        </p:blipFill>
        <p:spPr>
          <a:xfrm>
            <a:off x="10542627" y="4897279"/>
            <a:ext cx="278963" cy="348734"/>
          </a:xfrm>
          <a:prstGeom prst="rect">
            <a:avLst/>
          </a:prstGeom>
        </p:spPr>
      </p:pic>
      <p:sp>
        <p:nvSpPr>
          <p:cNvPr id="12" name="Text 7"/>
          <p:cNvSpPr/>
          <p:nvPr/>
        </p:nvSpPr>
        <p:spPr>
          <a:xfrm>
            <a:off x="7570827" y="5536644"/>
            <a:ext cx="2325410" cy="290632"/>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Regression Testing</a:t>
            </a:r>
            <a:endParaRPr lang="en-US" sz="1800" dirty="0"/>
          </a:p>
        </p:txBody>
      </p:sp>
      <p:sp>
        <p:nvSpPr>
          <p:cNvPr id="13" name="Text 8"/>
          <p:cNvSpPr/>
          <p:nvPr/>
        </p:nvSpPr>
        <p:spPr>
          <a:xfrm>
            <a:off x="7570827" y="5938838"/>
            <a:ext cx="6222563" cy="892969"/>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After any code updates or modifications, re-execute existing test suites to guarantee no new defects have been introduced and previously resolved issues remain fixed.</a:t>
            </a:r>
            <a:endParaRPr lang="en-US" sz="1450" dirty="0"/>
          </a:p>
        </p:txBody>
      </p:sp>
      <p:sp>
        <p:nvSpPr>
          <p:cNvPr id="14" name="Text 9"/>
          <p:cNvSpPr/>
          <p:nvPr/>
        </p:nvSpPr>
        <p:spPr>
          <a:xfrm>
            <a:off x="7570827" y="6943368"/>
            <a:ext cx="6222563" cy="297656"/>
          </a:xfrm>
          <a:prstGeom prst="rect">
            <a:avLst/>
          </a:prstGeom>
          <a:noFill/>
          <a:ln/>
        </p:spPr>
        <p:txBody>
          <a:bodyPr wrap="none" lIns="0" tIns="0" rIns="0" bIns="0" rtlCol="0" anchor="t"/>
          <a:lstStyle/>
          <a:p>
            <a:pPr marL="0" indent="0" algn="l">
              <a:lnSpc>
                <a:spcPts val="2300"/>
              </a:lnSpc>
              <a:buNone/>
            </a:pPr>
            <a:r>
              <a:rPr lang="en-US" sz="1450" b="1" dirty="0">
                <a:solidFill>
                  <a:srgbClr val="DCD7E5"/>
                </a:solidFill>
                <a:latin typeface="Heebo Light" pitchFamily="34" charset="0"/>
                <a:ea typeface="Heebo Light" pitchFamily="34" charset="-122"/>
                <a:cs typeface="Heebo Light" pitchFamily="34" charset="-120"/>
              </a:rPr>
              <a:t>Output:</a:t>
            </a:r>
            <a:r>
              <a:rPr lang="en-US" sz="1450" dirty="0">
                <a:solidFill>
                  <a:srgbClr val="DCD7E5"/>
                </a:solidFill>
                <a:latin typeface="Heebo Light" pitchFamily="34" charset="0"/>
                <a:ea typeface="Heebo Light" pitchFamily="34" charset="-122"/>
                <a:cs typeface="Heebo Light" pitchFamily="34" charset="-120"/>
              </a:rPr>
              <a:t> Verified System Stability and Repeatable Test Environment.</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9257" y="832723"/>
            <a:ext cx="11659195" cy="642342"/>
          </a:xfrm>
          <a:prstGeom prst="rect">
            <a:avLst/>
          </a:prstGeom>
          <a:noFill/>
          <a:ln/>
        </p:spPr>
        <p:txBody>
          <a:bodyPr wrap="none" lIns="0" tIns="0" rIns="0" bIns="0" rtlCol="0" anchor="t"/>
          <a:lstStyle/>
          <a:p>
            <a:pPr marL="0" indent="0" algn="l">
              <a:lnSpc>
                <a:spcPts val="5050"/>
              </a:lnSpc>
              <a:buNone/>
            </a:pPr>
            <a:r>
              <a:rPr lang="en-US" sz="4000" dirty="0">
                <a:solidFill>
                  <a:srgbClr val="F2F0F4"/>
                </a:solidFill>
                <a:latin typeface="Montserrat" pitchFamily="34" charset="0"/>
                <a:ea typeface="Montserrat" pitchFamily="34" charset="-122"/>
                <a:cs typeface="Montserrat" pitchFamily="34" charset="-120"/>
              </a:rPr>
              <a:t>Key Tools for AUTOSAR Cruise Control Testing</a:t>
            </a:r>
            <a:endParaRPr lang="en-US" sz="4000" dirty="0"/>
          </a:p>
        </p:txBody>
      </p:sp>
      <p:sp>
        <p:nvSpPr>
          <p:cNvPr id="3" name="Text 1"/>
          <p:cNvSpPr/>
          <p:nvPr/>
        </p:nvSpPr>
        <p:spPr>
          <a:xfrm>
            <a:off x="719257" y="1886069"/>
            <a:ext cx="13191887" cy="657463"/>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A suite of specialized tools is essential for executing the multi-faceted testing process of AUTOSAR-compliant cruise control systems, ensuring accuracy and efficiency at every stage.</a:t>
            </a:r>
            <a:endParaRPr lang="en-US" sz="1600" dirty="0"/>
          </a:p>
        </p:txBody>
      </p:sp>
      <p:pic>
        <p:nvPicPr>
          <p:cNvPr id="4" name="Image 0" descr="preencoded.png"/>
          <p:cNvPicPr>
            <a:picLocks noChangeAspect="1"/>
          </p:cNvPicPr>
          <p:nvPr/>
        </p:nvPicPr>
        <p:blipFill>
          <a:blip r:embed="rId3"/>
          <a:stretch>
            <a:fillRect/>
          </a:stretch>
        </p:blipFill>
        <p:spPr>
          <a:xfrm>
            <a:off x="749975" y="2907744"/>
            <a:ext cx="1312783" cy="822127"/>
          </a:xfrm>
          <a:prstGeom prst="rect">
            <a:avLst/>
          </a:prstGeom>
        </p:spPr>
      </p:pic>
      <p:pic>
        <p:nvPicPr>
          <p:cNvPr id="5" name="Image 1" descr="preencoded.png"/>
          <p:cNvPicPr>
            <a:picLocks noChangeAspect="1"/>
          </p:cNvPicPr>
          <p:nvPr/>
        </p:nvPicPr>
        <p:blipFill>
          <a:blip r:embed="rId4"/>
          <a:stretch>
            <a:fillRect/>
          </a:stretch>
        </p:blipFill>
        <p:spPr>
          <a:xfrm>
            <a:off x="2227183" y="2907744"/>
            <a:ext cx="1312783" cy="822127"/>
          </a:xfrm>
          <a:prstGeom prst="rect">
            <a:avLst/>
          </a:prstGeom>
        </p:spPr>
      </p:pic>
      <p:pic>
        <p:nvPicPr>
          <p:cNvPr id="6" name="Image 2" descr="preencoded.png"/>
          <p:cNvPicPr>
            <a:picLocks noChangeAspect="1"/>
          </p:cNvPicPr>
          <p:nvPr/>
        </p:nvPicPr>
        <p:blipFill>
          <a:blip r:embed="rId5"/>
          <a:stretch>
            <a:fillRect/>
          </a:stretch>
        </p:blipFill>
        <p:spPr>
          <a:xfrm>
            <a:off x="3704392" y="2907744"/>
            <a:ext cx="1312783" cy="822127"/>
          </a:xfrm>
          <a:prstGeom prst="rect">
            <a:avLst/>
          </a:prstGeom>
        </p:spPr>
      </p:pic>
      <p:pic>
        <p:nvPicPr>
          <p:cNvPr id="7" name="Image 3" descr="preencoded.png"/>
          <p:cNvPicPr>
            <a:picLocks noChangeAspect="1"/>
          </p:cNvPicPr>
          <p:nvPr/>
        </p:nvPicPr>
        <p:blipFill>
          <a:blip r:embed="rId6"/>
          <a:stretch>
            <a:fillRect/>
          </a:stretch>
        </p:blipFill>
        <p:spPr>
          <a:xfrm>
            <a:off x="5181600" y="2907744"/>
            <a:ext cx="1312783" cy="822127"/>
          </a:xfrm>
          <a:prstGeom prst="rect">
            <a:avLst/>
          </a:prstGeom>
        </p:spPr>
      </p:pic>
      <p:pic>
        <p:nvPicPr>
          <p:cNvPr id="8" name="Image 4" descr="preencoded.png"/>
          <p:cNvPicPr>
            <a:picLocks noChangeAspect="1"/>
          </p:cNvPicPr>
          <p:nvPr/>
        </p:nvPicPr>
        <p:blipFill>
          <a:blip r:embed="rId7"/>
          <a:stretch>
            <a:fillRect/>
          </a:stretch>
        </p:blipFill>
        <p:spPr>
          <a:xfrm>
            <a:off x="6658808" y="2907744"/>
            <a:ext cx="1312783" cy="822127"/>
          </a:xfrm>
          <a:prstGeom prst="rect">
            <a:avLst/>
          </a:prstGeom>
        </p:spPr>
      </p:pic>
      <p:pic>
        <p:nvPicPr>
          <p:cNvPr id="9" name="Image 5" descr="preencoded.png"/>
          <p:cNvPicPr>
            <a:picLocks noChangeAspect="1"/>
          </p:cNvPicPr>
          <p:nvPr/>
        </p:nvPicPr>
        <p:blipFill>
          <a:blip r:embed="rId8"/>
          <a:stretch>
            <a:fillRect/>
          </a:stretch>
        </p:blipFill>
        <p:spPr>
          <a:xfrm>
            <a:off x="8136017" y="2907744"/>
            <a:ext cx="1312783" cy="822127"/>
          </a:xfrm>
          <a:prstGeom prst="rect">
            <a:avLst/>
          </a:prstGeom>
        </p:spPr>
      </p:pic>
      <p:pic>
        <p:nvPicPr>
          <p:cNvPr id="10" name="Image 6" descr="preencoded.png"/>
          <p:cNvPicPr>
            <a:picLocks noChangeAspect="1"/>
          </p:cNvPicPr>
          <p:nvPr/>
        </p:nvPicPr>
        <p:blipFill>
          <a:blip r:embed="rId9"/>
          <a:stretch>
            <a:fillRect/>
          </a:stretch>
        </p:blipFill>
        <p:spPr>
          <a:xfrm>
            <a:off x="9613225" y="2907744"/>
            <a:ext cx="1312783" cy="822127"/>
          </a:xfrm>
          <a:prstGeom prst="rect">
            <a:avLst/>
          </a:prstGeom>
        </p:spPr>
      </p:pic>
      <p:pic>
        <p:nvPicPr>
          <p:cNvPr id="11" name="Image 7" descr="preencoded.png"/>
          <p:cNvPicPr>
            <a:picLocks noChangeAspect="1"/>
          </p:cNvPicPr>
          <p:nvPr/>
        </p:nvPicPr>
        <p:blipFill>
          <a:blip r:embed="rId10"/>
          <a:stretch>
            <a:fillRect/>
          </a:stretch>
        </p:blipFill>
        <p:spPr>
          <a:xfrm>
            <a:off x="11090434" y="2907744"/>
            <a:ext cx="1312783" cy="822127"/>
          </a:xfrm>
          <a:prstGeom prst="rect">
            <a:avLst/>
          </a:prstGeom>
        </p:spPr>
      </p:pic>
      <p:pic>
        <p:nvPicPr>
          <p:cNvPr id="12" name="Image 8" descr="preencoded.png"/>
          <p:cNvPicPr>
            <a:picLocks noChangeAspect="1"/>
          </p:cNvPicPr>
          <p:nvPr/>
        </p:nvPicPr>
        <p:blipFill>
          <a:blip r:embed="rId11"/>
          <a:stretch>
            <a:fillRect/>
          </a:stretch>
        </p:blipFill>
        <p:spPr>
          <a:xfrm>
            <a:off x="12567642" y="2907744"/>
            <a:ext cx="1312783" cy="822127"/>
          </a:xfrm>
          <a:prstGeom prst="rect">
            <a:avLst/>
          </a:prstGeom>
        </p:spPr>
      </p:pic>
      <p:sp>
        <p:nvSpPr>
          <p:cNvPr id="13" name="Text 2"/>
          <p:cNvSpPr/>
          <p:nvPr/>
        </p:nvSpPr>
        <p:spPr>
          <a:xfrm>
            <a:off x="719257" y="3862864"/>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Vector CANoe:</a:t>
            </a:r>
            <a:r>
              <a:rPr lang="en-US" sz="1600" dirty="0">
                <a:solidFill>
                  <a:srgbClr val="DCD7E5"/>
                </a:solidFill>
                <a:latin typeface="Heebo Light" pitchFamily="34" charset="0"/>
                <a:ea typeface="Heebo Light" pitchFamily="34" charset="-122"/>
                <a:cs typeface="Heebo Light" pitchFamily="34" charset="-120"/>
              </a:rPr>
              <a:t> Essential for signal simulation, network analysis, and CAN bus testing.</a:t>
            </a:r>
            <a:endParaRPr lang="en-US" sz="1600" dirty="0"/>
          </a:p>
        </p:txBody>
      </p:sp>
      <p:sp>
        <p:nvSpPr>
          <p:cNvPr id="14" name="Text 3"/>
          <p:cNvSpPr/>
          <p:nvPr/>
        </p:nvSpPr>
        <p:spPr>
          <a:xfrm>
            <a:off x="719257" y="4263509"/>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ECU-Test:</a:t>
            </a:r>
            <a:r>
              <a:rPr lang="en-US" sz="1600" dirty="0">
                <a:solidFill>
                  <a:srgbClr val="DCD7E5"/>
                </a:solidFill>
                <a:latin typeface="Heebo Light" pitchFamily="34" charset="0"/>
                <a:ea typeface="Heebo Light" pitchFamily="34" charset="-122"/>
                <a:cs typeface="Heebo Light" pitchFamily="34" charset="-120"/>
              </a:rPr>
              <a:t> Automation of ECU-level tests and robust test management.</a:t>
            </a:r>
            <a:endParaRPr lang="en-US" sz="1600" dirty="0"/>
          </a:p>
        </p:txBody>
      </p:sp>
      <p:sp>
        <p:nvSpPr>
          <p:cNvPr id="15" name="Text 4"/>
          <p:cNvSpPr/>
          <p:nvPr/>
        </p:nvSpPr>
        <p:spPr>
          <a:xfrm>
            <a:off x="719257" y="4664154"/>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dSPACE:</a:t>
            </a:r>
            <a:r>
              <a:rPr lang="en-US" sz="1600" dirty="0">
                <a:solidFill>
                  <a:srgbClr val="DCD7E5"/>
                </a:solidFill>
                <a:latin typeface="Heebo Light" pitchFamily="34" charset="0"/>
                <a:ea typeface="Heebo Light" pitchFamily="34" charset="-122"/>
                <a:cs typeface="Heebo Light" pitchFamily="34" charset="-120"/>
              </a:rPr>
              <a:t> Leading platform for Hardware-in-the-Loop (HIL) testing.</a:t>
            </a:r>
            <a:endParaRPr lang="en-US" sz="1600" dirty="0"/>
          </a:p>
        </p:txBody>
      </p:sp>
      <p:sp>
        <p:nvSpPr>
          <p:cNvPr id="16" name="Text 5"/>
          <p:cNvSpPr/>
          <p:nvPr/>
        </p:nvSpPr>
        <p:spPr>
          <a:xfrm>
            <a:off x="719257" y="5064800"/>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VectorCAST:</a:t>
            </a:r>
            <a:r>
              <a:rPr lang="en-US" sz="1600" dirty="0">
                <a:solidFill>
                  <a:srgbClr val="DCD7E5"/>
                </a:solidFill>
                <a:latin typeface="Heebo Light" pitchFamily="34" charset="0"/>
                <a:ea typeface="Heebo Light" pitchFamily="34" charset="-122"/>
                <a:cs typeface="Heebo Light" pitchFamily="34" charset="-120"/>
              </a:rPr>
              <a:t> Facilitates automated unit and integration testing.</a:t>
            </a:r>
            <a:endParaRPr lang="en-US" sz="1600" dirty="0"/>
          </a:p>
        </p:txBody>
      </p:sp>
      <p:sp>
        <p:nvSpPr>
          <p:cNvPr id="17" name="Text 6"/>
          <p:cNvSpPr/>
          <p:nvPr/>
        </p:nvSpPr>
        <p:spPr>
          <a:xfrm>
            <a:off x="719257" y="5465445"/>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TPT (Testing and Production Tool):</a:t>
            </a:r>
            <a:r>
              <a:rPr lang="en-US" sz="1600" dirty="0">
                <a:solidFill>
                  <a:srgbClr val="DCD7E5"/>
                </a:solidFill>
                <a:latin typeface="Heebo Light" pitchFamily="34" charset="0"/>
                <a:ea typeface="Heebo Light" pitchFamily="34" charset="-122"/>
                <a:cs typeface="Heebo Light" pitchFamily="34" charset="-120"/>
              </a:rPr>
              <a:t> Comprehensive test automation, requirement linking, and model-based testing.</a:t>
            </a:r>
            <a:endParaRPr lang="en-US" sz="1600" dirty="0"/>
          </a:p>
        </p:txBody>
      </p:sp>
      <p:sp>
        <p:nvSpPr>
          <p:cNvPr id="18" name="Text 7"/>
          <p:cNvSpPr/>
          <p:nvPr/>
        </p:nvSpPr>
        <p:spPr>
          <a:xfrm>
            <a:off x="719257" y="5866090"/>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INCA &amp; CANape:</a:t>
            </a:r>
            <a:r>
              <a:rPr lang="en-US" sz="1600" dirty="0">
                <a:solidFill>
                  <a:srgbClr val="DCD7E5"/>
                </a:solidFill>
                <a:latin typeface="Heebo Light" pitchFamily="34" charset="0"/>
                <a:ea typeface="Heebo Light" pitchFamily="34" charset="-122"/>
                <a:cs typeface="Heebo Light" pitchFamily="34" charset="-120"/>
              </a:rPr>
              <a:t> For precise ECU parameter monitoring, signal measurement, and calibration during development and testing.</a:t>
            </a:r>
            <a:endParaRPr lang="en-US" sz="1600" dirty="0"/>
          </a:p>
        </p:txBody>
      </p:sp>
      <p:sp>
        <p:nvSpPr>
          <p:cNvPr id="19" name="Text 8"/>
          <p:cNvSpPr/>
          <p:nvPr/>
        </p:nvSpPr>
        <p:spPr>
          <a:xfrm>
            <a:off x="719257" y="6266736"/>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DaVinci Developer:</a:t>
            </a:r>
            <a:r>
              <a:rPr lang="en-US" sz="1600" dirty="0">
                <a:solidFill>
                  <a:srgbClr val="DCD7E5"/>
                </a:solidFill>
                <a:latin typeface="Heebo Light" pitchFamily="34" charset="0"/>
                <a:ea typeface="Heebo Light" pitchFamily="34" charset="-122"/>
                <a:cs typeface="Heebo Light" pitchFamily="34" charset="-120"/>
              </a:rPr>
              <a:t> Key for AUTOSAR Software Component (SWC) modeling and configuration.</a:t>
            </a:r>
            <a:endParaRPr lang="en-US" sz="1600" dirty="0"/>
          </a:p>
        </p:txBody>
      </p:sp>
      <p:sp>
        <p:nvSpPr>
          <p:cNvPr id="20" name="Text 9"/>
          <p:cNvSpPr/>
          <p:nvPr/>
        </p:nvSpPr>
        <p:spPr>
          <a:xfrm>
            <a:off x="719257" y="6667381"/>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CANdelaStudio:</a:t>
            </a:r>
            <a:r>
              <a:rPr lang="en-US" sz="1600" dirty="0">
                <a:solidFill>
                  <a:srgbClr val="DCD7E5"/>
                </a:solidFill>
                <a:latin typeface="Heebo Light" pitchFamily="34" charset="0"/>
                <a:ea typeface="Heebo Light" pitchFamily="34" charset="-122"/>
                <a:cs typeface="Heebo Light" pitchFamily="34" charset="-120"/>
              </a:rPr>
              <a:t> Used for diagnostics development and UDS (Unified Diagnostic Services) request testing.</a:t>
            </a:r>
            <a:endParaRPr lang="en-US" sz="1600" dirty="0"/>
          </a:p>
        </p:txBody>
      </p:sp>
      <p:sp>
        <p:nvSpPr>
          <p:cNvPr id="21" name="Text 10"/>
          <p:cNvSpPr/>
          <p:nvPr/>
        </p:nvSpPr>
        <p:spPr>
          <a:xfrm>
            <a:off x="719257" y="7068026"/>
            <a:ext cx="13191887" cy="328732"/>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MATLAB/Simulink:</a:t>
            </a:r>
            <a:r>
              <a:rPr lang="en-US" sz="1600" dirty="0">
                <a:solidFill>
                  <a:srgbClr val="DCD7E5"/>
                </a:solidFill>
                <a:latin typeface="Heebo Light" pitchFamily="34" charset="0"/>
                <a:ea typeface="Heebo Light" pitchFamily="34" charset="-122"/>
                <a:cs typeface="Heebo Light" pitchFamily="34" charset="-120"/>
              </a:rPr>
              <a:t> Provides capabilities for model-based design and testing, including simulation and code generation.</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389" y="1339702"/>
            <a:ext cx="3997146" cy="6315740"/>
          </a:xfrm>
          <a:prstGeom prst="rect">
            <a:avLst/>
          </a:prstGeom>
        </p:spPr>
      </p:pic>
      <p:sp>
        <p:nvSpPr>
          <p:cNvPr id="3" name="TextBox 2"/>
          <p:cNvSpPr txBox="1"/>
          <p:nvPr/>
        </p:nvSpPr>
        <p:spPr>
          <a:xfrm>
            <a:off x="4115496" y="0"/>
            <a:ext cx="7793665" cy="1200329"/>
          </a:xfrm>
          <a:prstGeom prst="rect">
            <a:avLst/>
          </a:prstGeom>
          <a:noFill/>
        </p:spPr>
        <p:txBody>
          <a:bodyPr wrap="square" rtlCol="0">
            <a:spAutoFit/>
          </a:bodyPr>
          <a:lstStyle/>
          <a:p>
            <a:r>
              <a:rPr lang="en-US" sz="7200" dirty="0" smtClean="0">
                <a:solidFill>
                  <a:schemeClr val="accent4">
                    <a:lumMod val="75000"/>
                  </a:schemeClr>
                </a:solidFill>
              </a:rPr>
              <a:t>FLOW CHART</a:t>
            </a:r>
            <a:endParaRPr lang="en-IN" sz="7200" dirty="0">
              <a:solidFill>
                <a:schemeClr val="accent4">
                  <a:lumMod val="75000"/>
                </a:schemeClr>
              </a:solidFill>
            </a:endParaRPr>
          </a:p>
        </p:txBody>
      </p:sp>
    </p:spTree>
    <p:extLst>
      <p:ext uri="{BB962C8B-B14F-4D97-AF65-F5344CB8AC3E}">
        <p14:creationId xmlns:p14="http://schemas.microsoft.com/office/powerpoint/2010/main" val="3485925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273612"/>
            <a:ext cx="11610142" cy="716399"/>
          </a:xfrm>
          <a:prstGeom prst="rect">
            <a:avLst/>
          </a:prstGeom>
          <a:noFill/>
          <a:ln/>
        </p:spPr>
        <p:txBody>
          <a:bodyPr wrap="none" lIns="0" tIns="0" rIns="0" bIns="0" rtlCol="0" anchor="t"/>
          <a:lstStyle/>
          <a:p>
            <a:pPr marL="0" indent="0" algn="l">
              <a:lnSpc>
                <a:spcPts val="5550"/>
              </a:lnSpc>
              <a:buNone/>
            </a:pPr>
            <a:r>
              <a:rPr lang="en-US" sz="4450" dirty="0" smtClean="0">
                <a:solidFill>
                  <a:srgbClr val="000000"/>
                </a:solidFill>
                <a:latin typeface="Montserrat" pitchFamily="34" charset="0"/>
                <a:ea typeface="Montserrat" pitchFamily="34" charset="-122"/>
                <a:cs typeface="Montserrat" pitchFamily="34" charset="-120"/>
              </a:rPr>
              <a:t>🚗</a:t>
            </a:r>
            <a:r>
              <a:rPr lang="en-US" sz="4450" dirty="0" smtClean="0">
                <a:solidFill>
                  <a:srgbClr val="F2F0F4"/>
                </a:solidFill>
                <a:latin typeface="Montserrat" pitchFamily="34" charset="0"/>
                <a:ea typeface="Montserrat" pitchFamily="34" charset="-122"/>
                <a:cs typeface="Montserrat" pitchFamily="34" charset="-120"/>
              </a:rPr>
              <a:t>Types of Cruise Control</a:t>
            </a:r>
            <a:endParaRPr lang="en-US" sz="4450" dirty="0"/>
          </a:p>
        </p:txBody>
      </p:sp>
      <p:pic>
        <p:nvPicPr>
          <p:cNvPr id="3" name="Image 0" descr="preencoded.png"/>
          <p:cNvPicPr>
            <a:picLocks noChangeAspect="1"/>
          </p:cNvPicPr>
          <p:nvPr/>
        </p:nvPicPr>
        <p:blipFill>
          <a:blip r:embed="rId3"/>
          <a:stretch>
            <a:fillRect/>
          </a:stretch>
        </p:blipFill>
        <p:spPr>
          <a:xfrm>
            <a:off x="793790" y="2443639"/>
            <a:ext cx="3700105" cy="2286833"/>
          </a:xfrm>
          <a:prstGeom prst="rect">
            <a:avLst/>
          </a:prstGeom>
        </p:spPr>
      </p:pic>
      <p:sp>
        <p:nvSpPr>
          <p:cNvPr id="4" name="Text 1"/>
          <p:cNvSpPr/>
          <p:nvPr/>
        </p:nvSpPr>
        <p:spPr>
          <a:xfrm>
            <a:off x="793790" y="5013960"/>
            <a:ext cx="3579257"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Traditional Cruise Control</a:t>
            </a:r>
            <a:endParaRPr lang="en-US" sz="2200" dirty="0"/>
          </a:p>
        </p:txBody>
      </p:sp>
      <p:sp>
        <p:nvSpPr>
          <p:cNvPr id="5" name="Text 2"/>
          <p:cNvSpPr/>
          <p:nvPr/>
        </p:nvSpPr>
        <p:spPr>
          <a:xfrm>
            <a:off x="793790" y="5504378"/>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feature maintains a </a:t>
            </a:r>
            <a:r>
              <a:rPr lang="en-US" sz="1750" b="1" dirty="0">
                <a:solidFill>
                  <a:srgbClr val="DCD7E5"/>
                </a:solidFill>
                <a:latin typeface="Heebo Light" pitchFamily="34" charset="0"/>
                <a:ea typeface="Heebo Light" pitchFamily="34" charset="-122"/>
                <a:cs typeface="Heebo Light" pitchFamily="34" charset="-120"/>
              </a:rPr>
              <a:t>set speed</a:t>
            </a:r>
            <a:r>
              <a:rPr lang="en-US" sz="1750" dirty="0">
                <a:solidFill>
                  <a:srgbClr val="DCD7E5"/>
                </a:solidFill>
                <a:latin typeface="Heebo Light" pitchFamily="34" charset="0"/>
                <a:ea typeface="Heebo Light" pitchFamily="34" charset="-122"/>
                <a:cs typeface="Heebo Light" pitchFamily="34" charset="-120"/>
              </a:rPr>
              <a:t> without requiring the driver to press the accelerator pedal, making long drives more comfortable and fuel-efficient.</a:t>
            </a:r>
            <a:endParaRPr lang="en-US" sz="1750" dirty="0"/>
          </a:p>
        </p:txBody>
      </p:sp>
      <p:pic>
        <p:nvPicPr>
          <p:cNvPr id="6" name="Image 1" descr="preencoded.png"/>
          <p:cNvPicPr>
            <a:picLocks noChangeAspect="1"/>
          </p:cNvPicPr>
          <p:nvPr/>
        </p:nvPicPr>
        <p:blipFill>
          <a:blip r:embed="rId4"/>
          <a:stretch>
            <a:fillRect/>
          </a:stretch>
        </p:blipFill>
        <p:spPr>
          <a:xfrm>
            <a:off x="7456884" y="2443639"/>
            <a:ext cx="3700224" cy="2286833"/>
          </a:xfrm>
          <a:prstGeom prst="rect">
            <a:avLst/>
          </a:prstGeom>
        </p:spPr>
      </p:pic>
      <p:sp>
        <p:nvSpPr>
          <p:cNvPr id="7" name="Text 3"/>
          <p:cNvSpPr/>
          <p:nvPr/>
        </p:nvSpPr>
        <p:spPr>
          <a:xfrm>
            <a:off x="7456884" y="5013960"/>
            <a:ext cx="419957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Adaptive Cruise Control (ACC)</a:t>
            </a:r>
            <a:endParaRPr lang="en-US" sz="2200" dirty="0"/>
          </a:p>
        </p:txBody>
      </p:sp>
      <p:sp>
        <p:nvSpPr>
          <p:cNvPr id="8" name="Text 4"/>
          <p:cNvSpPr/>
          <p:nvPr/>
        </p:nvSpPr>
        <p:spPr>
          <a:xfrm>
            <a:off x="7456884" y="5504378"/>
            <a:ext cx="6379726"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 advanced version that not only maintains a set speed but also automatically adjusts the vehicle's speed and distance based on traffic flow and other vehicles ahead, enhancing both safety and convenience.</a:t>
            </a: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Rigorous Cruise Control Testing with AUTOSAR</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Ensuring the reliability and safety of automotive systems like Cruise Control (CCS) is paramount. This presentation outlines a comprehensive, multi-level testing approach for CCS development, strictly adhering to AUTOSAR standards and leveraging advanced tools to achieve robust, compliant software.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9006" y="626507"/>
            <a:ext cx="11170920" cy="552688"/>
          </a:xfrm>
          <a:prstGeom prst="rect">
            <a:avLst/>
          </a:prstGeom>
          <a:noFill/>
          <a:ln/>
        </p:spPr>
        <p:txBody>
          <a:bodyPr wrap="none" lIns="0" tIns="0" rIns="0" bIns="0" rtlCol="0" anchor="t"/>
          <a:lstStyle/>
          <a:p>
            <a:pPr marL="0" indent="0" algn="l">
              <a:lnSpc>
                <a:spcPts val="4350"/>
              </a:lnSpc>
              <a:buNone/>
            </a:pPr>
            <a:r>
              <a:rPr lang="en-US" sz="3450" dirty="0">
                <a:solidFill>
                  <a:srgbClr val="F2F0F4"/>
                </a:solidFill>
                <a:latin typeface="Montserrat" pitchFamily="34" charset="0"/>
                <a:ea typeface="Montserrat" pitchFamily="34" charset="-122"/>
                <a:cs typeface="Montserrat" pitchFamily="34" charset="-120"/>
              </a:rPr>
              <a:t>The Complete V-Cycle for Cruise Control Validation</a:t>
            </a:r>
            <a:endParaRPr lang="en-US" sz="3450" dirty="0"/>
          </a:p>
        </p:txBody>
      </p:sp>
      <p:sp>
        <p:nvSpPr>
          <p:cNvPr id="3" name="Text 1"/>
          <p:cNvSpPr/>
          <p:nvPr/>
        </p:nvSpPr>
        <p:spPr>
          <a:xfrm>
            <a:off x="619006" y="1532811"/>
            <a:ext cx="13392388" cy="565785"/>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Cruise control testing using AUTOSAR is a systematic process conducted at various software and hardware abstraction levels. The main goal is to verify that the system works correctly under diverse driving conditions and inputs, while complying with AUTOSAR standards. This V-cycle approach ensures thorough validation at every stage.</a:t>
            </a:r>
            <a:endParaRPr lang="en-US" sz="1350" dirty="0"/>
          </a:p>
        </p:txBody>
      </p:sp>
      <p:pic>
        <p:nvPicPr>
          <p:cNvPr id="4" name="Image 0" descr="preencoded.png"/>
          <p:cNvPicPr>
            <a:picLocks noChangeAspect="1"/>
          </p:cNvPicPr>
          <p:nvPr/>
        </p:nvPicPr>
        <p:blipFill>
          <a:blip r:embed="rId3"/>
          <a:stretch>
            <a:fillRect/>
          </a:stretch>
        </p:blipFill>
        <p:spPr>
          <a:xfrm>
            <a:off x="619006" y="2297549"/>
            <a:ext cx="884277" cy="1061085"/>
          </a:xfrm>
          <a:prstGeom prst="rect">
            <a:avLst/>
          </a:prstGeom>
        </p:spPr>
      </p:pic>
      <p:sp>
        <p:nvSpPr>
          <p:cNvPr id="5" name="Text 2"/>
          <p:cNvSpPr/>
          <p:nvPr/>
        </p:nvSpPr>
        <p:spPr>
          <a:xfrm>
            <a:off x="1680091" y="2474357"/>
            <a:ext cx="2425541"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Requirement Analysis</a:t>
            </a:r>
            <a:endParaRPr lang="en-US" sz="1700" dirty="0"/>
          </a:p>
        </p:txBody>
      </p:sp>
      <p:sp>
        <p:nvSpPr>
          <p:cNvPr id="6" name="Text 3"/>
          <p:cNvSpPr/>
          <p:nvPr/>
        </p:nvSpPr>
        <p:spPr>
          <a:xfrm>
            <a:off x="1680091" y="2856786"/>
            <a:ext cx="12331303" cy="282893"/>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Define system expectations and functional safety.</a:t>
            </a:r>
            <a:endParaRPr lang="en-US" sz="1350" dirty="0"/>
          </a:p>
        </p:txBody>
      </p:sp>
      <p:pic>
        <p:nvPicPr>
          <p:cNvPr id="7" name="Image 1" descr="preencoded.png"/>
          <p:cNvPicPr>
            <a:picLocks noChangeAspect="1"/>
          </p:cNvPicPr>
          <p:nvPr/>
        </p:nvPicPr>
        <p:blipFill>
          <a:blip r:embed="rId4"/>
          <a:stretch>
            <a:fillRect/>
          </a:stretch>
        </p:blipFill>
        <p:spPr>
          <a:xfrm>
            <a:off x="619006" y="3358634"/>
            <a:ext cx="884277" cy="1061085"/>
          </a:xfrm>
          <a:prstGeom prst="rect">
            <a:avLst/>
          </a:prstGeom>
        </p:spPr>
      </p:pic>
      <p:sp>
        <p:nvSpPr>
          <p:cNvPr id="8" name="Text 4"/>
          <p:cNvSpPr/>
          <p:nvPr/>
        </p:nvSpPr>
        <p:spPr>
          <a:xfrm>
            <a:off x="1680091" y="3535442"/>
            <a:ext cx="2217777"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Architecture Design</a:t>
            </a:r>
            <a:endParaRPr lang="en-US" sz="1700" dirty="0"/>
          </a:p>
        </p:txBody>
      </p:sp>
      <p:sp>
        <p:nvSpPr>
          <p:cNvPr id="9" name="Text 5"/>
          <p:cNvSpPr/>
          <p:nvPr/>
        </p:nvSpPr>
        <p:spPr>
          <a:xfrm>
            <a:off x="1680091" y="3917871"/>
            <a:ext cx="12331303" cy="282893"/>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Map functions to AUTOSAR layers.</a:t>
            </a:r>
            <a:endParaRPr lang="en-US" sz="1350" dirty="0"/>
          </a:p>
        </p:txBody>
      </p:sp>
      <p:pic>
        <p:nvPicPr>
          <p:cNvPr id="10" name="Image 2" descr="preencoded.png"/>
          <p:cNvPicPr>
            <a:picLocks noChangeAspect="1"/>
          </p:cNvPicPr>
          <p:nvPr/>
        </p:nvPicPr>
        <p:blipFill>
          <a:blip r:embed="rId5"/>
          <a:stretch>
            <a:fillRect/>
          </a:stretch>
        </p:blipFill>
        <p:spPr>
          <a:xfrm>
            <a:off x="619006" y="4419719"/>
            <a:ext cx="884277" cy="1061085"/>
          </a:xfrm>
          <a:prstGeom prst="rect">
            <a:avLst/>
          </a:prstGeom>
        </p:spPr>
      </p:pic>
      <p:sp>
        <p:nvSpPr>
          <p:cNvPr id="11" name="Text 6"/>
          <p:cNvSpPr/>
          <p:nvPr/>
        </p:nvSpPr>
        <p:spPr>
          <a:xfrm>
            <a:off x="1680091" y="4596527"/>
            <a:ext cx="2432209"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Test Planning &amp; Setup</a:t>
            </a:r>
            <a:endParaRPr lang="en-US" sz="1700" dirty="0"/>
          </a:p>
        </p:txBody>
      </p:sp>
      <p:sp>
        <p:nvSpPr>
          <p:cNvPr id="12" name="Text 7"/>
          <p:cNvSpPr/>
          <p:nvPr/>
        </p:nvSpPr>
        <p:spPr>
          <a:xfrm>
            <a:off x="1680091" y="4978956"/>
            <a:ext cx="12331303" cy="282893"/>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Strategize test levels and toolchains.</a:t>
            </a:r>
            <a:endParaRPr lang="en-US" sz="1350" dirty="0"/>
          </a:p>
        </p:txBody>
      </p:sp>
      <p:pic>
        <p:nvPicPr>
          <p:cNvPr id="13" name="Image 3" descr="preencoded.png"/>
          <p:cNvPicPr>
            <a:picLocks noChangeAspect="1"/>
          </p:cNvPicPr>
          <p:nvPr/>
        </p:nvPicPr>
        <p:blipFill>
          <a:blip r:embed="rId6"/>
          <a:stretch>
            <a:fillRect/>
          </a:stretch>
        </p:blipFill>
        <p:spPr>
          <a:xfrm>
            <a:off x="619006" y="5480804"/>
            <a:ext cx="884277" cy="1061085"/>
          </a:xfrm>
          <a:prstGeom prst="rect">
            <a:avLst/>
          </a:prstGeom>
        </p:spPr>
      </p:pic>
      <p:sp>
        <p:nvSpPr>
          <p:cNvPr id="14" name="Text 8"/>
          <p:cNvSpPr/>
          <p:nvPr/>
        </p:nvSpPr>
        <p:spPr>
          <a:xfrm>
            <a:off x="1680091" y="5657612"/>
            <a:ext cx="2210753"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Multi-Level Testing</a:t>
            </a:r>
            <a:endParaRPr lang="en-US" sz="1700" dirty="0"/>
          </a:p>
        </p:txBody>
      </p:sp>
      <p:sp>
        <p:nvSpPr>
          <p:cNvPr id="15" name="Text 9"/>
          <p:cNvSpPr/>
          <p:nvPr/>
        </p:nvSpPr>
        <p:spPr>
          <a:xfrm>
            <a:off x="1680091" y="6040041"/>
            <a:ext cx="12331303" cy="282893"/>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Perform unit, integration, BSW, and system tests.</a:t>
            </a:r>
            <a:endParaRPr lang="en-US" sz="1350" dirty="0"/>
          </a:p>
        </p:txBody>
      </p:sp>
      <p:pic>
        <p:nvPicPr>
          <p:cNvPr id="16" name="Image 4" descr="preencoded.png"/>
          <p:cNvPicPr>
            <a:picLocks noChangeAspect="1"/>
          </p:cNvPicPr>
          <p:nvPr/>
        </p:nvPicPr>
        <p:blipFill>
          <a:blip r:embed="rId7"/>
          <a:stretch>
            <a:fillRect/>
          </a:stretch>
        </p:blipFill>
        <p:spPr>
          <a:xfrm>
            <a:off x="619006" y="6541889"/>
            <a:ext cx="884277" cy="1061085"/>
          </a:xfrm>
          <a:prstGeom prst="rect">
            <a:avLst/>
          </a:prstGeom>
        </p:spPr>
      </p:pic>
      <p:sp>
        <p:nvSpPr>
          <p:cNvPr id="17" name="Text 10"/>
          <p:cNvSpPr/>
          <p:nvPr/>
        </p:nvSpPr>
        <p:spPr>
          <a:xfrm>
            <a:off x="1680091" y="6718697"/>
            <a:ext cx="2599253" cy="276344"/>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Validation &amp; Regression</a:t>
            </a:r>
            <a:endParaRPr lang="en-US" sz="1700" dirty="0"/>
          </a:p>
        </p:txBody>
      </p:sp>
      <p:sp>
        <p:nvSpPr>
          <p:cNvPr id="18" name="Text 11"/>
          <p:cNvSpPr/>
          <p:nvPr/>
        </p:nvSpPr>
        <p:spPr>
          <a:xfrm>
            <a:off x="1680091" y="7101126"/>
            <a:ext cx="12331303" cy="282893"/>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Final verification and continuous re-testing.</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0558" y="601504"/>
            <a:ext cx="13215104" cy="580787"/>
          </a:xfrm>
          <a:prstGeom prst="rect">
            <a:avLst/>
          </a:prstGeom>
          <a:noFill/>
          <a:ln/>
        </p:spPr>
        <p:txBody>
          <a:bodyPr wrap="none" lIns="0" tIns="0" rIns="0" bIns="0" rtlCol="0" anchor="t"/>
          <a:lstStyle/>
          <a:p>
            <a:pPr marL="0" indent="0" algn="l">
              <a:lnSpc>
                <a:spcPts val="4550"/>
              </a:lnSpc>
              <a:buNone/>
            </a:pPr>
            <a:r>
              <a:rPr lang="en-US" sz="3650" dirty="0">
                <a:solidFill>
                  <a:srgbClr val="F2F0F4"/>
                </a:solidFill>
                <a:latin typeface="Montserrat" pitchFamily="34" charset="0"/>
                <a:ea typeface="Montserrat" pitchFamily="34" charset="-122"/>
                <a:cs typeface="Montserrat" pitchFamily="34" charset="-120"/>
              </a:rPr>
              <a:t>Phase 1: Defining the Foundation - Requirement Analysis</a:t>
            </a:r>
            <a:endParaRPr lang="en-US" sz="3650" dirty="0"/>
          </a:p>
        </p:txBody>
      </p:sp>
      <p:sp>
        <p:nvSpPr>
          <p:cNvPr id="3" name="Text 1"/>
          <p:cNvSpPr/>
          <p:nvPr/>
        </p:nvSpPr>
        <p:spPr>
          <a:xfrm>
            <a:off x="650558" y="1628299"/>
            <a:ext cx="7127081" cy="891897"/>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This initial phase focuses on thoroughly understanding the desired behavior of the cruise control system. It forms the bedrock for all subsequent development and testing activities, ensuring that the final product meets functional and safety objectives.</a:t>
            </a:r>
            <a:endParaRPr lang="en-US" sz="1450" dirty="0"/>
          </a:p>
        </p:txBody>
      </p:sp>
      <p:sp>
        <p:nvSpPr>
          <p:cNvPr id="4" name="Text 2"/>
          <p:cNvSpPr/>
          <p:nvPr/>
        </p:nvSpPr>
        <p:spPr>
          <a:xfrm>
            <a:off x="650558" y="2687479"/>
            <a:ext cx="7127081"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DCD7E5"/>
                </a:solidFill>
                <a:latin typeface="Heebo Light" pitchFamily="34" charset="0"/>
                <a:ea typeface="Heebo Light" pitchFamily="34" charset="-122"/>
                <a:cs typeface="Heebo Light" pitchFamily="34" charset="-120"/>
              </a:rPr>
              <a:t>Objective:</a:t>
            </a:r>
            <a:r>
              <a:rPr lang="en-US" sz="1450" dirty="0">
                <a:solidFill>
                  <a:srgbClr val="DCD7E5"/>
                </a:solidFill>
                <a:latin typeface="Heebo Light" pitchFamily="34" charset="0"/>
                <a:ea typeface="Heebo Light" pitchFamily="34" charset="-122"/>
                <a:cs typeface="Heebo Light" pitchFamily="34" charset="-120"/>
              </a:rPr>
              <a:t> Comprehend all functional and non-functional aspects of cruise control operation.</a:t>
            </a:r>
            <a:endParaRPr lang="en-US" sz="1450" dirty="0"/>
          </a:p>
        </p:txBody>
      </p:sp>
      <p:sp>
        <p:nvSpPr>
          <p:cNvPr id="5" name="Text 3"/>
          <p:cNvSpPr/>
          <p:nvPr/>
        </p:nvSpPr>
        <p:spPr>
          <a:xfrm>
            <a:off x="650558" y="3347085"/>
            <a:ext cx="7127081" cy="594598"/>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DCD7E5"/>
                </a:solidFill>
                <a:latin typeface="Heebo Light" pitchFamily="34" charset="0"/>
                <a:ea typeface="Heebo Light" pitchFamily="34" charset="-122"/>
                <a:cs typeface="Heebo Light" pitchFamily="34" charset="-120"/>
              </a:rPr>
              <a:t>Documents:</a:t>
            </a:r>
            <a:r>
              <a:rPr lang="en-US" sz="1450" dirty="0">
                <a:solidFill>
                  <a:srgbClr val="DCD7E5"/>
                </a:solidFill>
                <a:latin typeface="Heebo Light" pitchFamily="34" charset="0"/>
                <a:ea typeface="Heebo Light" pitchFamily="34" charset="-122"/>
                <a:cs typeface="Heebo Light" pitchFamily="34" charset="-120"/>
              </a:rPr>
              <a:t> Utilise Software Requirement Specification (SRS) and ISO 26262 Functional Safety Requirements.</a:t>
            </a:r>
            <a:endParaRPr lang="en-US" sz="1450" dirty="0"/>
          </a:p>
        </p:txBody>
      </p:sp>
      <p:sp>
        <p:nvSpPr>
          <p:cNvPr id="6" name="Text 4"/>
          <p:cNvSpPr/>
          <p:nvPr/>
        </p:nvSpPr>
        <p:spPr>
          <a:xfrm>
            <a:off x="650558" y="4006691"/>
            <a:ext cx="7127081" cy="922377"/>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DCD7E5"/>
                </a:solidFill>
                <a:latin typeface="Heebo Light" pitchFamily="34" charset="0"/>
                <a:ea typeface="Heebo Light" pitchFamily="34" charset="-122"/>
                <a:cs typeface="Heebo Light" pitchFamily="34" charset="-120"/>
              </a:rPr>
              <a:t>Tasks:</a:t>
            </a:r>
            <a:r>
              <a:rPr lang="en-US" sz="1450" dirty="0">
                <a:solidFill>
                  <a:srgbClr val="DCD7E5"/>
                </a:solidFill>
                <a:latin typeface="Heebo Light" pitchFamily="34" charset="0"/>
                <a:ea typeface="Heebo Light" pitchFamily="34" charset="-122"/>
                <a:cs typeface="Heebo Light" pitchFamily="34" charset="-120"/>
              </a:rPr>
              <a:t> Identify all use cases (e.g., speed maintenance, cancellation mechanisms, resume functionality). Define interface signals like </a:t>
            </a:r>
            <a:r>
              <a:rPr lang="en-US" sz="1450" dirty="0">
                <a:solidFill>
                  <a:srgbClr val="DCD7E5"/>
                </a:solidFill>
                <a:highlight>
                  <a:srgbClr val="1A1739"/>
                </a:highlight>
                <a:latin typeface="Consolas" pitchFamily="34" charset="0"/>
                <a:ea typeface="Consolas" pitchFamily="34" charset="-122"/>
                <a:cs typeface="Consolas" pitchFamily="34" charset="-120"/>
              </a:rPr>
              <a:t>VehicleSpeed</a:t>
            </a:r>
            <a:r>
              <a:rPr lang="en-US" sz="1450" dirty="0">
                <a:solidFill>
                  <a:srgbClr val="DCD7E5"/>
                </a:solidFill>
                <a:latin typeface="Heebo Light" pitchFamily="34" charset="0"/>
                <a:ea typeface="Heebo Light" pitchFamily="34" charset="-122"/>
                <a:cs typeface="Heebo Light" pitchFamily="34" charset="-120"/>
              </a:rPr>
              <a:t>, </a:t>
            </a:r>
            <a:r>
              <a:rPr lang="en-US" sz="1450" dirty="0">
                <a:solidFill>
                  <a:srgbClr val="DCD7E5"/>
                </a:solidFill>
                <a:highlight>
                  <a:srgbClr val="1A1739"/>
                </a:highlight>
                <a:latin typeface="Consolas" pitchFamily="34" charset="0"/>
                <a:ea typeface="Consolas" pitchFamily="34" charset="-122"/>
                <a:cs typeface="Consolas" pitchFamily="34" charset="-120"/>
              </a:rPr>
              <a:t>BrakeStatus</a:t>
            </a:r>
            <a:r>
              <a:rPr lang="en-US" sz="1450" dirty="0">
                <a:solidFill>
                  <a:srgbClr val="DCD7E5"/>
                </a:solidFill>
                <a:latin typeface="Heebo Light" pitchFamily="34" charset="0"/>
                <a:ea typeface="Heebo Light" pitchFamily="34" charset="-122"/>
                <a:cs typeface="Heebo Light" pitchFamily="34" charset="-120"/>
              </a:rPr>
              <a:t>, and </a:t>
            </a:r>
            <a:r>
              <a:rPr lang="en-US" sz="1450" dirty="0">
                <a:solidFill>
                  <a:srgbClr val="DCD7E5"/>
                </a:solidFill>
                <a:highlight>
                  <a:srgbClr val="1A1739"/>
                </a:highlight>
                <a:latin typeface="Consolas" pitchFamily="34" charset="0"/>
                <a:ea typeface="Consolas" pitchFamily="34" charset="-122"/>
                <a:cs typeface="Consolas" pitchFamily="34" charset="-120"/>
              </a:rPr>
              <a:t>SetSpeedCommand</a:t>
            </a:r>
            <a:r>
              <a:rPr lang="en-US" sz="1450" dirty="0">
                <a:solidFill>
                  <a:srgbClr val="DCD7E5"/>
                </a:solidFill>
                <a:latin typeface="Heebo Light" pitchFamily="34" charset="0"/>
                <a:ea typeface="Heebo Light" pitchFamily="34" charset="-122"/>
                <a:cs typeface="Heebo Light" pitchFamily="34" charset="-120"/>
              </a:rPr>
              <a:t>.</a:t>
            </a:r>
            <a:endParaRPr lang="en-US" sz="1450" dirty="0"/>
          </a:p>
        </p:txBody>
      </p:sp>
      <p:sp>
        <p:nvSpPr>
          <p:cNvPr id="7" name="Shape 5"/>
          <p:cNvSpPr/>
          <p:nvPr/>
        </p:nvSpPr>
        <p:spPr>
          <a:xfrm>
            <a:off x="650558" y="5138142"/>
            <a:ext cx="7127081" cy="1087041"/>
          </a:xfrm>
          <a:prstGeom prst="roundRect">
            <a:avLst>
              <a:gd name="adj" fmla="val 7182"/>
            </a:avLst>
          </a:prstGeom>
          <a:solidFill>
            <a:srgbClr val="183A13"/>
          </a:solidFill>
          <a:ln/>
        </p:spPr>
      </p:sp>
      <p:pic>
        <p:nvPicPr>
          <p:cNvPr id="8" name="Image 0" descr="preencoded.png"/>
          <p:cNvPicPr>
            <a:picLocks noChangeAspect="1"/>
          </p:cNvPicPr>
          <p:nvPr/>
        </p:nvPicPr>
        <p:blipFill>
          <a:blip r:embed="rId3"/>
          <a:stretch>
            <a:fillRect/>
          </a:stretch>
        </p:blipFill>
        <p:spPr>
          <a:xfrm>
            <a:off x="836414" y="5413534"/>
            <a:ext cx="232291" cy="185857"/>
          </a:xfrm>
          <a:prstGeom prst="rect">
            <a:avLst/>
          </a:prstGeom>
        </p:spPr>
      </p:pic>
      <p:sp>
        <p:nvSpPr>
          <p:cNvPr id="9" name="Text 6"/>
          <p:cNvSpPr/>
          <p:nvPr/>
        </p:nvSpPr>
        <p:spPr>
          <a:xfrm>
            <a:off x="1254562" y="5370433"/>
            <a:ext cx="6337221" cy="594598"/>
          </a:xfrm>
          <a:prstGeom prst="rect">
            <a:avLst/>
          </a:prstGeom>
          <a:noFill/>
          <a:ln/>
        </p:spPr>
        <p:txBody>
          <a:bodyPr wrap="square" lIns="0" tIns="0" rIns="0" bIns="0" rtlCol="0" anchor="t"/>
          <a:lstStyle/>
          <a:p>
            <a:pPr marL="0" indent="0" algn="l">
              <a:lnSpc>
                <a:spcPts val="2300"/>
              </a:lnSpc>
              <a:buNone/>
            </a:pPr>
            <a:r>
              <a:rPr lang="en-US" sz="1450" b="1" dirty="0">
                <a:solidFill>
                  <a:srgbClr val="FFFFFF"/>
                </a:solidFill>
                <a:latin typeface="Heebo Light" pitchFamily="34" charset="0"/>
                <a:ea typeface="Heebo Light" pitchFamily="34" charset="-122"/>
                <a:cs typeface="Heebo Light" pitchFamily="34" charset="-120"/>
              </a:rPr>
              <a:t>Output:</a:t>
            </a:r>
            <a:r>
              <a:rPr lang="en-US" sz="1450" dirty="0">
                <a:solidFill>
                  <a:srgbClr val="FFFFFF"/>
                </a:solidFill>
                <a:latin typeface="Heebo Light" pitchFamily="34" charset="0"/>
                <a:ea typeface="Heebo Light" pitchFamily="34" charset="-122"/>
                <a:cs typeface="Heebo Light" pitchFamily="34" charset="-120"/>
              </a:rPr>
              <a:t> A comprehensively detailed and testable list of system requirements, serving as the baseline for test case generation.</a:t>
            </a:r>
            <a:endParaRPr lang="en-US" sz="1450" dirty="0"/>
          </a:p>
        </p:txBody>
      </p:sp>
      <p:pic>
        <p:nvPicPr>
          <p:cNvPr id="10" name="Image 1" descr="preencoded.png"/>
          <p:cNvPicPr>
            <a:picLocks noChangeAspect="1"/>
          </p:cNvPicPr>
          <p:nvPr/>
        </p:nvPicPr>
        <p:blipFill>
          <a:blip r:embed="rId4"/>
          <a:stretch>
            <a:fillRect/>
          </a:stretch>
        </p:blipFill>
        <p:spPr>
          <a:xfrm>
            <a:off x="8238649" y="1670090"/>
            <a:ext cx="5748814" cy="57488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1623" y="618173"/>
            <a:ext cx="12632650" cy="537210"/>
          </a:xfrm>
          <a:prstGeom prst="rect">
            <a:avLst/>
          </a:prstGeom>
          <a:noFill/>
          <a:ln/>
        </p:spPr>
        <p:txBody>
          <a:bodyPr wrap="none" lIns="0" tIns="0" rIns="0" bIns="0" rtlCol="0" anchor="t"/>
          <a:lstStyle/>
          <a:p>
            <a:pPr marL="0" indent="0" algn="l">
              <a:lnSpc>
                <a:spcPts val="4200"/>
              </a:lnSpc>
              <a:buNone/>
            </a:pPr>
            <a:r>
              <a:rPr lang="en-US" sz="3350" dirty="0">
                <a:solidFill>
                  <a:srgbClr val="F2F0F4"/>
                </a:solidFill>
                <a:latin typeface="Montserrat" pitchFamily="34" charset="0"/>
                <a:ea typeface="Montserrat" pitchFamily="34" charset="-122"/>
                <a:cs typeface="Montserrat" pitchFamily="34" charset="-120"/>
              </a:rPr>
              <a:t>Phase 2: Architectural Blueprint - AUTOSAR Layer Mapping</a:t>
            </a:r>
            <a:endParaRPr lang="en-US" sz="3350" dirty="0"/>
          </a:p>
        </p:txBody>
      </p:sp>
      <p:pic>
        <p:nvPicPr>
          <p:cNvPr id="3" name="Image 0" descr="preencoded.png"/>
          <p:cNvPicPr>
            <a:picLocks noChangeAspect="1"/>
          </p:cNvPicPr>
          <p:nvPr/>
        </p:nvPicPr>
        <p:blipFill>
          <a:blip r:embed="rId3"/>
          <a:stretch>
            <a:fillRect/>
          </a:stretch>
        </p:blipFill>
        <p:spPr>
          <a:xfrm>
            <a:off x="601623" y="1606510"/>
            <a:ext cx="5811560" cy="5811560"/>
          </a:xfrm>
          <a:prstGeom prst="rect">
            <a:avLst/>
          </a:prstGeom>
        </p:spPr>
      </p:pic>
      <p:sp>
        <p:nvSpPr>
          <p:cNvPr id="4" name="Text 1"/>
          <p:cNvSpPr/>
          <p:nvPr/>
        </p:nvSpPr>
        <p:spPr>
          <a:xfrm>
            <a:off x="6840141" y="1567815"/>
            <a:ext cx="7196137" cy="825103"/>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This stage involves mapping the identified cruise control functionalities to the appropriate AUTOSAR layers, ensuring modularity, reusability, and adherence to the AUTOSAR standard. It defines the software component interactions and signal definitions.</a:t>
            </a:r>
            <a:endParaRPr lang="en-US" sz="1350" dirty="0"/>
          </a:p>
        </p:txBody>
      </p:sp>
      <p:sp>
        <p:nvSpPr>
          <p:cNvPr id="5" name="Shape 2"/>
          <p:cNvSpPr/>
          <p:nvPr/>
        </p:nvSpPr>
        <p:spPr>
          <a:xfrm>
            <a:off x="6840141" y="2586276"/>
            <a:ext cx="7196137" cy="3322796"/>
          </a:xfrm>
          <a:prstGeom prst="roundRect">
            <a:avLst>
              <a:gd name="adj" fmla="val 2173"/>
            </a:avLst>
          </a:prstGeom>
          <a:noFill/>
          <a:ln w="7620">
            <a:solidFill>
              <a:srgbClr val="FFFFFF">
                <a:alpha val="24000"/>
              </a:srgbClr>
            </a:solidFill>
            <a:prstDash val="solid"/>
          </a:ln>
        </p:spPr>
      </p:sp>
      <p:sp>
        <p:nvSpPr>
          <p:cNvPr id="6" name="Shape 3"/>
          <p:cNvSpPr/>
          <p:nvPr/>
        </p:nvSpPr>
        <p:spPr>
          <a:xfrm>
            <a:off x="6847761" y="2593896"/>
            <a:ext cx="7180898" cy="496491"/>
          </a:xfrm>
          <a:prstGeom prst="rect">
            <a:avLst/>
          </a:prstGeom>
          <a:solidFill>
            <a:srgbClr val="FFFFFF">
              <a:alpha val="4000"/>
            </a:srgbClr>
          </a:solidFill>
          <a:ln/>
        </p:spPr>
      </p:sp>
      <p:sp>
        <p:nvSpPr>
          <p:cNvPr id="7" name="Text 4"/>
          <p:cNvSpPr/>
          <p:nvPr/>
        </p:nvSpPr>
        <p:spPr>
          <a:xfrm>
            <a:off x="7019687" y="2704624"/>
            <a:ext cx="1806773" cy="275034"/>
          </a:xfrm>
          <a:prstGeom prst="rect">
            <a:avLst/>
          </a:prstGeom>
          <a:noFill/>
          <a:ln/>
        </p:spPr>
        <p:txBody>
          <a:bodyPr wrap="none" lIns="0" tIns="0" rIns="0" bIns="0" rtlCol="0" anchor="t"/>
          <a:lstStyle/>
          <a:p>
            <a:pPr marL="0" indent="0" algn="l">
              <a:lnSpc>
                <a:spcPts val="2150"/>
              </a:lnSpc>
              <a:buNone/>
            </a:pPr>
            <a:r>
              <a:rPr lang="en-US" sz="1350" b="1" dirty="0">
                <a:solidFill>
                  <a:srgbClr val="DCD7E5"/>
                </a:solidFill>
                <a:latin typeface="Heebo Light" pitchFamily="34" charset="0"/>
                <a:ea typeface="Heebo Light" pitchFamily="34" charset="-122"/>
                <a:cs typeface="Heebo Light" pitchFamily="34" charset="-120"/>
              </a:rPr>
              <a:t>AUTOSAR Layer</a:t>
            </a:r>
            <a:endParaRPr lang="en-US" sz="1350" dirty="0"/>
          </a:p>
        </p:txBody>
      </p:sp>
      <p:sp>
        <p:nvSpPr>
          <p:cNvPr id="8" name="Text 5"/>
          <p:cNvSpPr/>
          <p:nvPr/>
        </p:nvSpPr>
        <p:spPr>
          <a:xfrm>
            <a:off x="9177695" y="2704624"/>
            <a:ext cx="4679156" cy="275034"/>
          </a:xfrm>
          <a:prstGeom prst="rect">
            <a:avLst/>
          </a:prstGeom>
          <a:noFill/>
          <a:ln/>
        </p:spPr>
        <p:txBody>
          <a:bodyPr wrap="none" lIns="0" tIns="0" rIns="0" bIns="0" rtlCol="0" anchor="t"/>
          <a:lstStyle/>
          <a:p>
            <a:pPr marL="0" indent="0" algn="l">
              <a:lnSpc>
                <a:spcPts val="2150"/>
              </a:lnSpc>
              <a:buNone/>
            </a:pPr>
            <a:r>
              <a:rPr lang="en-US" sz="1350" b="1" dirty="0">
                <a:solidFill>
                  <a:srgbClr val="DCD7E5"/>
                </a:solidFill>
                <a:latin typeface="Heebo Light" pitchFamily="34" charset="0"/>
                <a:ea typeface="Heebo Light" pitchFamily="34" charset="-122"/>
                <a:cs typeface="Heebo Light" pitchFamily="34" charset="-120"/>
              </a:rPr>
              <a:t>Role in Cruise Control</a:t>
            </a:r>
            <a:endParaRPr lang="en-US" sz="1350" dirty="0"/>
          </a:p>
        </p:txBody>
      </p:sp>
      <p:sp>
        <p:nvSpPr>
          <p:cNvPr id="9" name="Shape 6"/>
          <p:cNvSpPr/>
          <p:nvPr/>
        </p:nvSpPr>
        <p:spPr>
          <a:xfrm>
            <a:off x="6847761" y="3090386"/>
            <a:ext cx="7180898" cy="496491"/>
          </a:xfrm>
          <a:prstGeom prst="rect">
            <a:avLst/>
          </a:prstGeom>
          <a:solidFill>
            <a:srgbClr val="000000">
              <a:alpha val="4000"/>
            </a:srgbClr>
          </a:solidFill>
          <a:ln/>
        </p:spPr>
      </p:sp>
      <p:sp>
        <p:nvSpPr>
          <p:cNvPr id="10" name="Text 7"/>
          <p:cNvSpPr/>
          <p:nvPr/>
        </p:nvSpPr>
        <p:spPr>
          <a:xfrm>
            <a:off x="7019687" y="3201114"/>
            <a:ext cx="1806773" cy="275034"/>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Application Layer</a:t>
            </a:r>
            <a:endParaRPr lang="en-US" sz="1350" dirty="0"/>
          </a:p>
        </p:txBody>
      </p:sp>
      <p:sp>
        <p:nvSpPr>
          <p:cNvPr id="11" name="Text 8"/>
          <p:cNvSpPr/>
          <p:nvPr/>
        </p:nvSpPr>
        <p:spPr>
          <a:xfrm>
            <a:off x="9177695" y="3201114"/>
            <a:ext cx="4679156" cy="275034"/>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Core cruise control logic (Set, Resume, Cancel functions).</a:t>
            </a:r>
            <a:endParaRPr lang="en-US" sz="1350" dirty="0"/>
          </a:p>
        </p:txBody>
      </p:sp>
      <p:sp>
        <p:nvSpPr>
          <p:cNvPr id="12" name="Shape 9"/>
          <p:cNvSpPr/>
          <p:nvPr/>
        </p:nvSpPr>
        <p:spPr>
          <a:xfrm>
            <a:off x="6847761" y="3586877"/>
            <a:ext cx="7180898" cy="771525"/>
          </a:xfrm>
          <a:prstGeom prst="rect">
            <a:avLst/>
          </a:prstGeom>
          <a:solidFill>
            <a:srgbClr val="FFFFFF">
              <a:alpha val="4000"/>
            </a:srgbClr>
          </a:solidFill>
          <a:ln/>
        </p:spPr>
      </p:sp>
      <p:sp>
        <p:nvSpPr>
          <p:cNvPr id="13" name="Text 10"/>
          <p:cNvSpPr/>
          <p:nvPr/>
        </p:nvSpPr>
        <p:spPr>
          <a:xfrm>
            <a:off x="7019687" y="3697605"/>
            <a:ext cx="1806773" cy="550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RTE (Runtime Environment)</a:t>
            </a:r>
            <a:endParaRPr lang="en-US" sz="1350" dirty="0"/>
          </a:p>
        </p:txBody>
      </p:sp>
      <p:sp>
        <p:nvSpPr>
          <p:cNvPr id="14" name="Text 11"/>
          <p:cNvSpPr/>
          <p:nvPr/>
        </p:nvSpPr>
        <p:spPr>
          <a:xfrm>
            <a:off x="9177695" y="3697605"/>
            <a:ext cx="4679156" cy="550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Facilitates communication between Software Components (SWCs).</a:t>
            </a:r>
            <a:endParaRPr lang="en-US" sz="1350" dirty="0"/>
          </a:p>
        </p:txBody>
      </p:sp>
      <p:sp>
        <p:nvSpPr>
          <p:cNvPr id="15" name="Shape 12"/>
          <p:cNvSpPr/>
          <p:nvPr/>
        </p:nvSpPr>
        <p:spPr>
          <a:xfrm>
            <a:off x="6847761" y="4358402"/>
            <a:ext cx="7180898" cy="771525"/>
          </a:xfrm>
          <a:prstGeom prst="rect">
            <a:avLst/>
          </a:prstGeom>
          <a:solidFill>
            <a:srgbClr val="000000">
              <a:alpha val="4000"/>
            </a:srgbClr>
          </a:solidFill>
          <a:ln/>
        </p:spPr>
      </p:sp>
      <p:sp>
        <p:nvSpPr>
          <p:cNvPr id="16" name="Text 13"/>
          <p:cNvSpPr/>
          <p:nvPr/>
        </p:nvSpPr>
        <p:spPr>
          <a:xfrm>
            <a:off x="7019687" y="4469130"/>
            <a:ext cx="1806773" cy="275034"/>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BSW (Basic Software)</a:t>
            </a:r>
            <a:endParaRPr lang="en-US" sz="1350" dirty="0"/>
          </a:p>
        </p:txBody>
      </p:sp>
      <p:sp>
        <p:nvSpPr>
          <p:cNvPr id="17" name="Text 14"/>
          <p:cNvSpPr/>
          <p:nvPr/>
        </p:nvSpPr>
        <p:spPr>
          <a:xfrm>
            <a:off x="9177695" y="4469130"/>
            <a:ext cx="4679156" cy="550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Interacts directly with the Electronic Control Unit (ECU) hardware.</a:t>
            </a:r>
            <a:endParaRPr lang="en-US" sz="1350" dirty="0"/>
          </a:p>
        </p:txBody>
      </p:sp>
      <p:sp>
        <p:nvSpPr>
          <p:cNvPr id="18" name="Shape 15"/>
          <p:cNvSpPr/>
          <p:nvPr/>
        </p:nvSpPr>
        <p:spPr>
          <a:xfrm>
            <a:off x="6847761" y="5129927"/>
            <a:ext cx="7180898" cy="771525"/>
          </a:xfrm>
          <a:prstGeom prst="rect">
            <a:avLst/>
          </a:prstGeom>
          <a:solidFill>
            <a:srgbClr val="FFFFFF">
              <a:alpha val="4000"/>
            </a:srgbClr>
          </a:solidFill>
          <a:ln/>
        </p:spPr>
      </p:sp>
      <p:sp>
        <p:nvSpPr>
          <p:cNvPr id="19" name="Text 16"/>
          <p:cNvSpPr/>
          <p:nvPr/>
        </p:nvSpPr>
        <p:spPr>
          <a:xfrm>
            <a:off x="7019687" y="5240655"/>
            <a:ext cx="1806773" cy="550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MCAL (Microcontroller Abstraction Layer)</a:t>
            </a:r>
            <a:endParaRPr lang="en-US" sz="1350" dirty="0"/>
          </a:p>
        </p:txBody>
      </p:sp>
      <p:sp>
        <p:nvSpPr>
          <p:cNvPr id="20" name="Text 17"/>
          <p:cNvSpPr/>
          <p:nvPr/>
        </p:nvSpPr>
        <p:spPr>
          <a:xfrm>
            <a:off x="9177695" y="5240655"/>
            <a:ext cx="4679156" cy="55006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Provides standardised access to microcontroller's sensor/actuator hardware.</a:t>
            </a:r>
            <a:endParaRPr lang="en-US" sz="1350" dirty="0"/>
          </a:p>
        </p:txBody>
      </p:sp>
      <p:sp>
        <p:nvSpPr>
          <p:cNvPr id="21" name="Shape 18"/>
          <p:cNvSpPr/>
          <p:nvPr/>
        </p:nvSpPr>
        <p:spPr>
          <a:xfrm>
            <a:off x="6840141" y="6102429"/>
            <a:ext cx="7196137" cy="1005245"/>
          </a:xfrm>
          <a:prstGeom prst="roundRect">
            <a:avLst>
              <a:gd name="adj" fmla="val 7182"/>
            </a:avLst>
          </a:prstGeom>
          <a:solidFill>
            <a:srgbClr val="183A13"/>
          </a:solidFill>
          <a:ln/>
        </p:spPr>
      </p:sp>
      <p:pic>
        <p:nvPicPr>
          <p:cNvPr id="22" name="Image 1" descr="preencoded.png"/>
          <p:cNvPicPr>
            <a:picLocks noChangeAspect="1"/>
          </p:cNvPicPr>
          <p:nvPr/>
        </p:nvPicPr>
        <p:blipFill>
          <a:blip r:embed="rId4"/>
          <a:stretch>
            <a:fillRect/>
          </a:stretch>
        </p:blipFill>
        <p:spPr>
          <a:xfrm>
            <a:off x="7011948" y="6357223"/>
            <a:ext cx="214789" cy="171807"/>
          </a:xfrm>
          <a:prstGeom prst="rect">
            <a:avLst/>
          </a:prstGeom>
        </p:spPr>
      </p:pic>
      <p:sp>
        <p:nvSpPr>
          <p:cNvPr id="23" name="Text 19"/>
          <p:cNvSpPr/>
          <p:nvPr/>
        </p:nvSpPr>
        <p:spPr>
          <a:xfrm>
            <a:off x="7398544" y="6317099"/>
            <a:ext cx="6465927" cy="550069"/>
          </a:xfrm>
          <a:prstGeom prst="rect">
            <a:avLst/>
          </a:prstGeom>
          <a:noFill/>
          <a:ln/>
        </p:spPr>
        <p:txBody>
          <a:bodyPr wrap="square" lIns="0" tIns="0" rIns="0" bIns="0" rtlCol="0" anchor="t"/>
          <a:lstStyle/>
          <a:p>
            <a:pPr marL="0" indent="0" algn="l">
              <a:lnSpc>
                <a:spcPts val="2150"/>
              </a:lnSpc>
              <a:buNone/>
            </a:pPr>
            <a:r>
              <a:rPr lang="en-US" sz="1350" b="1" dirty="0">
                <a:solidFill>
                  <a:srgbClr val="FFFFFF"/>
                </a:solidFill>
                <a:latin typeface="Heebo Light" pitchFamily="34" charset="0"/>
                <a:ea typeface="Heebo Light" pitchFamily="34" charset="-122"/>
                <a:cs typeface="Heebo Light" pitchFamily="34" charset="-120"/>
              </a:rPr>
              <a:t>Output:</a:t>
            </a:r>
            <a:r>
              <a:rPr lang="en-US" sz="1350" dirty="0">
                <a:solidFill>
                  <a:srgbClr val="FFFFFF"/>
                </a:solidFill>
                <a:latin typeface="Heebo Light" pitchFamily="34" charset="0"/>
                <a:ea typeface="Heebo Light" pitchFamily="34" charset="-122"/>
                <a:cs typeface="Heebo Light" pitchFamily="34" charset="-120"/>
              </a:rPr>
              <a:t> Detailed Software Component (SWC) diagrams, precise signal definitions, and well-defined interfaces for inter-component communication.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5302" y="404813"/>
            <a:ext cx="6887289" cy="460177"/>
          </a:xfrm>
          <a:prstGeom prst="rect">
            <a:avLst/>
          </a:prstGeom>
          <a:noFill/>
          <a:ln/>
        </p:spPr>
        <p:txBody>
          <a:bodyPr wrap="none" lIns="0" tIns="0" rIns="0" bIns="0" rtlCol="0" anchor="t"/>
          <a:lstStyle/>
          <a:p>
            <a:pPr marL="0" indent="0" algn="l">
              <a:lnSpc>
                <a:spcPts val="3600"/>
              </a:lnSpc>
              <a:buNone/>
            </a:pPr>
            <a:r>
              <a:rPr lang="en-US" sz="2850" dirty="0">
                <a:solidFill>
                  <a:srgbClr val="F2F0F4"/>
                </a:solidFill>
                <a:latin typeface="Montserrat" pitchFamily="34" charset="0"/>
                <a:ea typeface="Montserrat" pitchFamily="34" charset="-122"/>
                <a:cs typeface="Montserrat" pitchFamily="34" charset="-120"/>
              </a:rPr>
              <a:t>Phase 3: Crafting the Testing Strategy</a:t>
            </a:r>
            <a:endParaRPr lang="en-US" sz="2850" dirty="0"/>
          </a:p>
        </p:txBody>
      </p:sp>
      <p:sp>
        <p:nvSpPr>
          <p:cNvPr id="3" name="Text 1"/>
          <p:cNvSpPr/>
          <p:nvPr/>
        </p:nvSpPr>
        <p:spPr>
          <a:xfrm>
            <a:off x="515302" y="1218367"/>
            <a:ext cx="6620351" cy="706874"/>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This critical planning phase outlines the entire testing approach, from defining various test levels to selecting appropriate tools and establishing traceability. A robust test plan ensures comprehensive coverage and efficient execution.</a:t>
            </a:r>
            <a:endParaRPr lang="en-US" sz="1150" dirty="0"/>
          </a:p>
        </p:txBody>
      </p:sp>
      <p:sp>
        <p:nvSpPr>
          <p:cNvPr id="4" name="Shape 2"/>
          <p:cNvSpPr/>
          <p:nvPr/>
        </p:nvSpPr>
        <p:spPr>
          <a:xfrm>
            <a:off x="515302" y="2090857"/>
            <a:ext cx="6620351" cy="922377"/>
          </a:xfrm>
          <a:prstGeom prst="roundRect">
            <a:avLst>
              <a:gd name="adj" fmla="val 6705"/>
            </a:avLst>
          </a:prstGeom>
          <a:solidFill>
            <a:srgbClr val="31136C"/>
          </a:solidFill>
          <a:ln w="7620">
            <a:solidFill>
              <a:srgbClr val="4A2C85"/>
            </a:solidFill>
            <a:prstDash val="solid"/>
          </a:ln>
        </p:spPr>
      </p:sp>
      <p:sp>
        <p:nvSpPr>
          <p:cNvPr id="5" name="Text 3"/>
          <p:cNvSpPr/>
          <p:nvPr/>
        </p:nvSpPr>
        <p:spPr>
          <a:xfrm>
            <a:off x="670084" y="2245638"/>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CD7E5"/>
                </a:solidFill>
                <a:latin typeface="Montserrat" pitchFamily="34" charset="0"/>
                <a:ea typeface="Montserrat" pitchFamily="34" charset="-122"/>
                <a:cs typeface="Montserrat" pitchFamily="34" charset="-120"/>
              </a:rPr>
              <a:t>Test Levels Defined</a:t>
            </a:r>
            <a:endParaRPr lang="en-US" sz="1400" dirty="0"/>
          </a:p>
        </p:txBody>
      </p:sp>
      <p:sp>
        <p:nvSpPr>
          <p:cNvPr id="6" name="Text 4"/>
          <p:cNvSpPr/>
          <p:nvPr/>
        </p:nvSpPr>
        <p:spPr>
          <a:xfrm>
            <a:off x="670084" y="2622828"/>
            <a:ext cx="6310789" cy="235625"/>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Unit, Integration, Hardware-in-the-Loop (HIL), and ASIL-compliant Safety &amp; Fault Testing.</a:t>
            </a:r>
            <a:endParaRPr lang="en-US" sz="1150" dirty="0"/>
          </a:p>
        </p:txBody>
      </p:sp>
      <p:sp>
        <p:nvSpPr>
          <p:cNvPr id="7" name="Shape 5"/>
          <p:cNvSpPr/>
          <p:nvPr/>
        </p:nvSpPr>
        <p:spPr>
          <a:xfrm>
            <a:off x="515302" y="3160395"/>
            <a:ext cx="6620351" cy="1158002"/>
          </a:xfrm>
          <a:prstGeom prst="roundRect">
            <a:avLst>
              <a:gd name="adj" fmla="val 5340"/>
            </a:avLst>
          </a:prstGeom>
          <a:solidFill>
            <a:srgbClr val="31136C"/>
          </a:solidFill>
          <a:ln w="7620">
            <a:solidFill>
              <a:srgbClr val="4A2C85"/>
            </a:solidFill>
            <a:prstDash val="solid"/>
          </a:ln>
        </p:spPr>
      </p:sp>
      <p:sp>
        <p:nvSpPr>
          <p:cNvPr id="8" name="Text 6"/>
          <p:cNvSpPr/>
          <p:nvPr/>
        </p:nvSpPr>
        <p:spPr>
          <a:xfrm>
            <a:off x="670084" y="3315176"/>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CD7E5"/>
                </a:solidFill>
                <a:latin typeface="Montserrat" pitchFamily="34" charset="0"/>
                <a:ea typeface="Montserrat" pitchFamily="34" charset="-122"/>
                <a:cs typeface="Montserrat" pitchFamily="34" charset="-120"/>
              </a:rPr>
              <a:t>Environment Setup</a:t>
            </a:r>
            <a:endParaRPr lang="en-US" sz="1400" dirty="0"/>
          </a:p>
        </p:txBody>
      </p:sp>
      <p:sp>
        <p:nvSpPr>
          <p:cNvPr id="9" name="Text 7"/>
          <p:cNvSpPr/>
          <p:nvPr/>
        </p:nvSpPr>
        <p:spPr>
          <a:xfrm>
            <a:off x="670084" y="3692366"/>
            <a:ext cx="6310789" cy="471249"/>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Detailed planning for test environment configurations, including hardware and software integration.</a:t>
            </a:r>
            <a:endParaRPr lang="en-US" sz="1150" dirty="0"/>
          </a:p>
        </p:txBody>
      </p:sp>
      <p:sp>
        <p:nvSpPr>
          <p:cNvPr id="10" name="Shape 8"/>
          <p:cNvSpPr/>
          <p:nvPr/>
        </p:nvSpPr>
        <p:spPr>
          <a:xfrm>
            <a:off x="515302" y="4465558"/>
            <a:ext cx="6620351" cy="922377"/>
          </a:xfrm>
          <a:prstGeom prst="roundRect">
            <a:avLst>
              <a:gd name="adj" fmla="val 6705"/>
            </a:avLst>
          </a:prstGeom>
          <a:solidFill>
            <a:srgbClr val="31136C"/>
          </a:solidFill>
          <a:ln w="7620">
            <a:solidFill>
              <a:srgbClr val="4A2C85"/>
            </a:solidFill>
            <a:prstDash val="solid"/>
          </a:ln>
        </p:spPr>
      </p:sp>
      <p:sp>
        <p:nvSpPr>
          <p:cNvPr id="11" name="Text 9"/>
          <p:cNvSpPr/>
          <p:nvPr/>
        </p:nvSpPr>
        <p:spPr>
          <a:xfrm>
            <a:off x="670084" y="4620339"/>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CD7E5"/>
                </a:solidFill>
                <a:latin typeface="Montserrat" pitchFamily="34" charset="0"/>
                <a:ea typeface="Montserrat" pitchFamily="34" charset="-122"/>
                <a:cs typeface="Montserrat" pitchFamily="34" charset="-120"/>
              </a:rPr>
              <a:t>Tool Selection</a:t>
            </a:r>
            <a:endParaRPr lang="en-US" sz="1400" dirty="0"/>
          </a:p>
        </p:txBody>
      </p:sp>
      <p:sp>
        <p:nvSpPr>
          <p:cNvPr id="12" name="Text 10"/>
          <p:cNvSpPr/>
          <p:nvPr/>
        </p:nvSpPr>
        <p:spPr>
          <a:xfrm>
            <a:off x="670084" y="4997529"/>
            <a:ext cx="6310789" cy="235625"/>
          </a:xfrm>
          <a:prstGeom prst="rect">
            <a:avLst/>
          </a:prstGeom>
          <a:noFill/>
          <a:ln/>
        </p:spPr>
        <p:txBody>
          <a:bodyPr wrap="non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Identification and justification of specific testing tools (e.g., Vector CANoe, dSPACE).</a:t>
            </a:r>
            <a:endParaRPr lang="en-US" sz="1150" dirty="0"/>
          </a:p>
        </p:txBody>
      </p:sp>
      <p:sp>
        <p:nvSpPr>
          <p:cNvPr id="13" name="Shape 11"/>
          <p:cNvSpPr/>
          <p:nvPr/>
        </p:nvSpPr>
        <p:spPr>
          <a:xfrm>
            <a:off x="515302" y="5535097"/>
            <a:ext cx="6620351" cy="1158002"/>
          </a:xfrm>
          <a:prstGeom prst="roundRect">
            <a:avLst>
              <a:gd name="adj" fmla="val 5340"/>
            </a:avLst>
          </a:prstGeom>
          <a:solidFill>
            <a:srgbClr val="31136C"/>
          </a:solidFill>
          <a:ln w="7620">
            <a:solidFill>
              <a:srgbClr val="4A2C85"/>
            </a:solidFill>
            <a:prstDash val="solid"/>
          </a:ln>
        </p:spPr>
      </p:sp>
      <p:sp>
        <p:nvSpPr>
          <p:cNvPr id="14" name="Text 12"/>
          <p:cNvSpPr/>
          <p:nvPr/>
        </p:nvSpPr>
        <p:spPr>
          <a:xfrm>
            <a:off x="670084" y="5689878"/>
            <a:ext cx="1840468" cy="230029"/>
          </a:xfrm>
          <a:prstGeom prst="rect">
            <a:avLst/>
          </a:prstGeom>
          <a:noFill/>
          <a:ln/>
        </p:spPr>
        <p:txBody>
          <a:bodyPr wrap="none" lIns="0" tIns="0" rIns="0" bIns="0" rtlCol="0" anchor="t"/>
          <a:lstStyle/>
          <a:p>
            <a:pPr marL="0" indent="0" algn="l">
              <a:lnSpc>
                <a:spcPts val="1800"/>
              </a:lnSpc>
              <a:buNone/>
            </a:pPr>
            <a:r>
              <a:rPr lang="en-US" sz="1400" dirty="0">
                <a:solidFill>
                  <a:srgbClr val="DCD7E5"/>
                </a:solidFill>
                <a:latin typeface="Montserrat" pitchFamily="34" charset="0"/>
                <a:ea typeface="Montserrat" pitchFamily="34" charset="-122"/>
                <a:cs typeface="Montserrat" pitchFamily="34" charset="-120"/>
              </a:rPr>
              <a:t>Traceability Matrix</a:t>
            </a:r>
            <a:endParaRPr lang="en-US" sz="1400" dirty="0"/>
          </a:p>
        </p:txBody>
      </p:sp>
      <p:sp>
        <p:nvSpPr>
          <p:cNvPr id="15" name="Text 13"/>
          <p:cNvSpPr/>
          <p:nvPr/>
        </p:nvSpPr>
        <p:spPr>
          <a:xfrm>
            <a:off x="670084" y="6067068"/>
            <a:ext cx="6310789" cy="471249"/>
          </a:xfrm>
          <a:prstGeom prst="rect">
            <a:avLst/>
          </a:prstGeom>
          <a:noFill/>
          <a:ln/>
        </p:spPr>
        <p:txBody>
          <a:bodyPr wrap="square" lIns="0" tIns="0" rIns="0" bIns="0" rtlCol="0" anchor="t"/>
          <a:lstStyle/>
          <a:p>
            <a:pPr marL="0" indent="0" algn="l">
              <a:lnSpc>
                <a:spcPts val="1850"/>
              </a:lnSpc>
              <a:buNone/>
            </a:pPr>
            <a:r>
              <a:rPr lang="en-US" sz="1150" dirty="0">
                <a:solidFill>
                  <a:srgbClr val="DCD7E5"/>
                </a:solidFill>
                <a:latin typeface="Heebo Light" pitchFamily="34" charset="0"/>
                <a:ea typeface="Heebo Light" pitchFamily="34" charset="-122"/>
                <a:cs typeface="Heebo Light" pitchFamily="34" charset="-120"/>
              </a:rPr>
              <a:t>Mapping of all test cases directly to their corresponding requirements to ensure complete coverage.</a:t>
            </a:r>
            <a:endParaRPr lang="en-US" sz="1150" dirty="0"/>
          </a:p>
        </p:txBody>
      </p:sp>
      <p:pic>
        <p:nvPicPr>
          <p:cNvPr id="16" name="Image 0" descr="preencoded.png"/>
          <p:cNvPicPr>
            <a:picLocks noChangeAspect="1"/>
          </p:cNvPicPr>
          <p:nvPr/>
        </p:nvPicPr>
        <p:blipFill>
          <a:blip r:embed="rId3"/>
          <a:stretch>
            <a:fillRect/>
          </a:stretch>
        </p:blipFill>
        <p:spPr>
          <a:xfrm>
            <a:off x="7502366" y="1251466"/>
            <a:ext cx="6620351" cy="6620351"/>
          </a:xfrm>
          <a:prstGeom prst="rect">
            <a:avLst/>
          </a:prstGeom>
        </p:spPr>
      </p:pic>
      <p:sp>
        <p:nvSpPr>
          <p:cNvPr id="17" name="Shape 14"/>
          <p:cNvSpPr/>
          <p:nvPr/>
        </p:nvSpPr>
        <p:spPr>
          <a:xfrm>
            <a:off x="7502366" y="8037433"/>
            <a:ext cx="6620351" cy="861298"/>
          </a:xfrm>
          <a:prstGeom prst="roundRect">
            <a:avLst>
              <a:gd name="adj" fmla="val 7180"/>
            </a:avLst>
          </a:prstGeom>
          <a:solidFill>
            <a:srgbClr val="183A13"/>
          </a:solidFill>
          <a:ln/>
        </p:spPr>
      </p:sp>
      <p:pic>
        <p:nvPicPr>
          <p:cNvPr id="18" name="Image 1" descr="preencoded.png"/>
          <p:cNvPicPr>
            <a:picLocks noChangeAspect="1"/>
          </p:cNvPicPr>
          <p:nvPr/>
        </p:nvPicPr>
        <p:blipFill>
          <a:blip r:embed="rId4"/>
          <a:stretch>
            <a:fillRect/>
          </a:stretch>
        </p:blipFill>
        <p:spPr>
          <a:xfrm>
            <a:off x="7649528" y="8252579"/>
            <a:ext cx="183952" cy="147161"/>
          </a:xfrm>
          <a:prstGeom prst="rect">
            <a:avLst/>
          </a:prstGeom>
        </p:spPr>
      </p:pic>
      <p:sp>
        <p:nvSpPr>
          <p:cNvPr id="19" name="Text 15"/>
          <p:cNvSpPr/>
          <p:nvPr/>
        </p:nvSpPr>
        <p:spPr>
          <a:xfrm>
            <a:off x="7980640" y="8221385"/>
            <a:ext cx="5994916" cy="471249"/>
          </a:xfrm>
          <a:prstGeom prst="rect">
            <a:avLst/>
          </a:prstGeom>
          <a:noFill/>
          <a:ln/>
        </p:spPr>
        <p:txBody>
          <a:bodyPr wrap="square" lIns="0" tIns="0" rIns="0" bIns="0" rtlCol="0" anchor="t"/>
          <a:lstStyle/>
          <a:p>
            <a:pPr marL="0" indent="0" algn="l">
              <a:lnSpc>
                <a:spcPts val="1850"/>
              </a:lnSpc>
              <a:buNone/>
            </a:pPr>
            <a:r>
              <a:rPr lang="en-US" sz="1150" b="1" dirty="0">
                <a:solidFill>
                  <a:srgbClr val="FFFFFF"/>
                </a:solidFill>
                <a:latin typeface="Heebo Light" pitchFamily="34" charset="0"/>
                <a:ea typeface="Heebo Light" pitchFamily="34" charset="-122"/>
                <a:cs typeface="Heebo Light" pitchFamily="34" charset="-120"/>
              </a:rPr>
              <a:t>Output:</a:t>
            </a:r>
            <a:r>
              <a:rPr lang="en-US" sz="1150" dirty="0">
                <a:solidFill>
                  <a:srgbClr val="FFFFFF"/>
                </a:solidFill>
                <a:latin typeface="Heebo Light" pitchFamily="34" charset="0"/>
                <a:ea typeface="Heebo Light" pitchFamily="34" charset="-122"/>
                <a:cs typeface="Heebo Light" pitchFamily="34" charset="-120"/>
              </a:rPr>
              <a:t> A comprehensive Test Plan Document detailing methodologies, resource allocation, and success criteria for all testing phases.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0569" y="598051"/>
            <a:ext cx="13149262" cy="1322308"/>
          </a:xfrm>
          <a:prstGeom prst="rect">
            <a:avLst/>
          </a:prstGeom>
          <a:noFill/>
          <a:ln/>
        </p:spPr>
        <p:txBody>
          <a:bodyPr wrap="square" lIns="0" tIns="0" rIns="0" bIns="0" rtlCol="0" anchor="t"/>
          <a:lstStyle/>
          <a:p>
            <a:pPr marL="0" indent="0" algn="l">
              <a:lnSpc>
                <a:spcPts val="5200"/>
              </a:lnSpc>
              <a:buNone/>
            </a:pPr>
            <a:r>
              <a:rPr lang="en-US" sz="4150" dirty="0">
                <a:solidFill>
                  <a:srgbClr val="F2F0F4"/>
                </a:solidFill>
                <a:latin typeface="Montserrat" pitchFamily="34" charset="0"/>
                <a:ea typeface="Montserrat" pitchFamily="34" charset="-122"/>
                <a:cs typeface="Montserrat" pitchFamily="34" charset="-120"/>
              </a:rPr>
              <a:t>Phases 4-6: Granular Testing - Unit, Integration, and BSW</a:t>
            </a:r>
            <a:endParaRPr lang="en-US" sz="4150" dirty="0"/>
          </a:p>
        </p:txBody>
      </p:sp>
      <p:sp>
        <p:nvSpPr>
          <p:cNvPr id="3" name="Text 1"/>
          <p:cNvSpPr/>
          <p:nvPr/>
        </p:nvSpPr>
        <p:spPr>
          <a:xfrm>
            <a:off x="740569" y="2343507"/>
            <a:ext cx="13149262" cy="676989"/>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These phases involve a systematic, bottom-up testing approach, ensuring the correct functionality of individual components before verifying their interactions and hardware dependencies.</a:t>
            </a:r>
            <a:endParaRPr lang="en-US" sz="1650" dirty="0"/>
          </a:p>
        </p:txBody>
      </p:sp>
      <p:sp>
        <p:nvSpPr>
          <p:cNvPr id="4" name="Shape 2"/>
          <p:cNvSpPr/>
          <p:nvPr/>
        </p:nvSpPr>
        <p:spPr>
          <a:xfrm>
            <a:off x="740569" y="3575804"/>
            <a:ext cx="4241959" cy="4055626"/>
          </a:xfrm>
          <a:prstGeom prst="roundRect">
            <a:avLst>
              <a:gd name="adj" fmla="val 2706"/>
            </a:avLst>
          </a:prstGeom>
          <a:solidFill>
            <a:srgbClr val="0D0A2C">
              <a:alpha val="95000"/>
            </a:srgbClr>
          </a:solidFill>
          <a:ln/>
        </p:spPr>
      </p:sp>
      <p:pic>
        <p:nvPicPr>
          <p:cNvPr id="5" name="Image 0" descr="preencoded.png"/>
          <p:cNvPicPr>
            <a:picLocks noChangeAspect="1"/>
          </p:cNvPicPr>
          <p:nvPr/>
        </p:nvPicPr>
        <p:blipFill>
          <a:blip r:embed="rId3"/>
          <a:stretch>
            <a:fillRect/>
          </a:stretch>
        </p:blipFill>
        <p:spPr>
          <a:xfrm>
            <a:off x="740569" y="3552944"/>
            <a:ext cx="4241959" cy="91440"/>
          </a:xfrm>
          <a:prstGeom prst="rect">
            <a:avLst/>
          </a:prstGeom>
        </p:spPr>
      </p:pic>
      <p:pic>
        <p:nvPicPr>
          <p:cNvPr id="6" name="Image 1" descr="preencoded.png"/>
          <p:cNvPicPr>
            <a:picLocks noChangeAspect="1"/>
          </p:cNvPicPr>
          <p:nvPr/>
        </p:nvPicPr>
        <p:blipFill>
          <a:blip r:embed="rId4"/>
          <a:stretch>
            <a:fillRect/>
          </a:stretch>
        </p:blipFill>
        <p:spPr>
          <a:xfrm>
            <a:off x="2544187" y="3258502"/>
            <a:ext cx="634722" cy="634722"/>
          </a:xfrm>
          <a:prstGeom prst="rect">
            <a:avLst/>
          </a:prstGeom>
        </p:spPr>
      </p:pic>
      <p:pic>
        <p:nvPicPr>
          <p:cNvPr id="7" name="Image 2" descr="preencoded.png"/>
          <p:cNvPicPr>
            <a:picLocks noChangeAspect="1"/>
          </p:cNvPicPr>
          <p:nvPr/>
        </p:nvPicPr>
        <p:blipFill>
          <a:blip r:embed="rId5"/>
          <a:stretch>
            <a:fillRect/>
          </a:stretch>
        </p:blipFill>
        <p:spPr>
          <a:xfrm>
            <a:off x="2734568" y="3417213"/>
            <a:ext cx="253841" cy="317302"/>
          </a:xfrm>
          <a:prstGeom prst="rect">
            <a:avLst/>
          </a:prstGeom>
        </p:spPr>
      </p:pic>
      <p:sp>
        <p:nvSpPr>
          <p:cNvPr id="8" name="Text 3"/>
          <p:cNvSpPr/>
          <p:nvPr/>
        </p:nvSpPr>
        <p:spPr>
          <a:xfrm>
            <a:off x="975003" y="4104680"/>
            <a:ext cx="3773091" cy="661035"/>
          </a:xfrm>
          <a:prstGeom prst="rect">
            <a:avLst/>
          </a:prstGeom>
          <a:noFill/>
          <a:ln/>
        </p:spPr>
        <p:txBody>
          <a:bodyPr wrap="squar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Unit Testing (Application Layer)</a:t>
            </a:r>
            <a:endParaRPr lang="en-US" sz="2050" dirty="0"/>
          </a:p>
        </p:txBody>
      </p:sp>
      <p:sp>
        <p:nvSpPr>
          <p:cNvPr id="9" name="Text 4"/>
          <p:cNvSpPr/>
          <p:nvPr/>
        </p:nvSpPr>
        <p:spPr>
          <a:xfrm>
            <a:off x="975003" y="4892635"/>
            <a:ext cx="3773091" cy="1038344"/>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Isolate and verify individual functions like </a:t>
            </a:r>
            <a:r>
              <a:rPr lang="en-US" sz="1650" dirty="0">
                <a:solidFill>
                  <a:srgbClr val="DCD7E5"/>
                </a:solidFill>
                <a:highlight>
                  <a:srgbClr val="1A1739"/>
                </a:highlight>
                <a:latin typeface="Consolas" pitchFamily="34" charset="0"/>
                <a:ea typeface="Consolas" pitchFamily="34" charset="-122"/>
                <a:cs typeface="Consolas" pitchFamily="34" charset="-120"/>
              </a:rPr>
              <a:t>SetSpeed()</a:t>
            </a:r>
            <a:r>
              <a:rPr lang="en-US" sz="1650" dirty="0">
                <a:solidFill>
                  <a:srgbClr val="DCD7E5"/>
                </a:solidFill>
                <a:latin typeface="Heebo Light" pitchFamily="34" charset="0"/>
                <a:ea typeface="Heebo Light" pitchFamily="34" charset="-122"/>
                <a:cs typeface="Heebo Light" pitchFamily="34" charset="-120"/>
              </a:rPr>
              <a:t> and </a:t>
            </a:r>
            <a:r>
              <a:rPr lang="en-US" sz="1650" dirty="0">
                <a:solidFill>
                  <a:srgbClr val="DCD7E5"/>
                </a:solidFill>
                <a:highlight>
                  <a:srgbClr val="1A1739"/>
                </a:highlight>
                <a:latin typeface="Consolas" pitchFamily="34" charset="0"/>
                <a:ea typeface="Consolas" pitchFamily="34" charset="-122"/>
                <a:cs typeface="Consolas" pitchFamily="34" charset="-120"/>
              </a:rPr>
              <a:t>UpdateThrottle()</a:t>
            </a:r>
            <a:r>
              <a:rPr lang="en-US" sz="1650" dirty="0">
                <a:solidFill>
                  <a:srgbClr val="DCD7E5"/>
                </a:solidFill>
                <a:latin typeface="Heebo Light" pitchFamily="34" charset="0"/>
                <a:ea typeface="Heebo Light" pitchFamily="34" charset="-122"/>
                <a:cs typeface="Heebo Light" pitchFamily="34" charset="-120"/>
              </a:rPr>
              <a:t> using tools like VectorCAST.</a:t>
            </a:r>
            <a:endParaRPr lang="en-US" sz="1650" dirty="0"/>
          </a:p>
        </p:txBody>
      </p:sp>
      <p:sp>
        <p:nvSpPr>
          <p:cNvPr id="10" name="Text 5"/>
          <p:cNvSpPr/>
          <p:nvPr/>
        </p:nvSpPr>
        <p:spPr>
          <a:xfrm>
            <a:off x="975003" y="6057900"/>
            <a:ext cx="3773091" cy="1015484"/>
          </a:xfrm>
          <a:prstGeom prst="rect">
            <a:avLst/>
          </a:prstGeom>
          <a:noFill/>
          <a:ln/>
        </p:spPr>
        <p:txBody>
          <a:bodyPr wrap="square" lIns="0" tIns="0" rIns="0" bIns="0" rtlCol="0" anchor="t"/>
          <a:lstStyle/>
          <a:p>
            <a:pPr marL="0" indent="0" algn="l">
              <a:lnSpc>
                <a:spcPts val="2650"/>
              </a:lnSpc>
              <a:buNone/>
            </a:pPr>
            <a:r>
              <a:rPr lang="en-US" sz="1650" b="1" dirty="0">
                <a:solidFill>
                  <a:srgbClr val="DCD7E5"/>
                </a:solidFill>
                <a:latin typeface="Heebo Light" pitchFamily="34" charset="0"/>
                <a:ea typeface="Heebo Light" pitchFamily="34" charset="-122"/>
                <a:cs typeface="Heebo Light" pitchFamily="34" charset="-120"/>
              </a:rPr>
              <a:t>Example:</a:t>
            </a:r>
            <a:r>
              <a:rPr lang="en-US" sz="1650" dirty="0">
                <a:solidFill>
                  <a:srgbClr val="DCD7E5"/>
                </a:solidFill>
                <a:latin typeface="Heebo Light" pitchFamily="34" charset="0"/>
                <a:ea typeface="Heebo Light" pitchFamily="34" charset="-122"/>
                <a:cs typeface="Heebo Light" pitchFamily="34" charset="-120"/>
              </a:rPr>
              <a:t> Inputting Speed = 60 km/h and Set Button Pressed yields TargetSpeed = 60 km/h.</a:t>
            </a:r>
            <a:endParaRPr lang="en-US" sz="1650" dirty="0"/>
          </a:p>
        </p:txBody>
      </p:sp>
      <p:sp>
        <p:nvSpPr>
          <p:cNvPr id="11" name="Shape 6"/>
          <p:cNvSpPr/>
          <p:nvPr/>
        </p:nvSpPr>
        <p:spPr>
          <a:xfrm>
            <a:off x="5194102" y="3575804"/>
            <a:ext cx="4242078" cy="4055626"/>
          </a:xfrm>
          <a:prstGeom prst="roundRect">
            <a:avLst>
              <a:gd name="adj" fmla="val 2706"/>
            </a:avLst>
          </a:prstGeom>
          <a:solidFill>
            <a:srgbClr val="0D0A2C">
              <a:alpha val="95000"/>
            </a:srgbClr>
          </a:solidFill>
          <a:ln/>
        </p:spPr>
      </p:sp>
      <p:pic>
        <p:nvPicPr>
          <p:cNvPr id="12" name="Image 3" descr="preencoded.png"/>
          <p:cNvPicPr>
            <a:picLocks noChangeAspect="1"/>
          </p:cNvPicPr>
          <p:nvPr/>
        </p:nvPicPr>
        <p:blipFill>
          <a:blip r:embed="rId3"/>
          <a:stretch>
            <a:fillRect/>
          </a:stretch>
        </p:blipFill>
        <p:spPr>
          <a:xfrm>
            <a:off x="5194102" y="3552944"/>
            <a:ext cx="4242078" cy="91440"/>
          </a:xfrm>
          <a:prstGeom prst="rect">
            <a:avLst/>
          </a:prstGeom>
        </p:spPr>
      </p:pic>
      <p:pic>
        <p:nvPicPr>
          <p:cNvPr id="13" name="Image 4" descr="preencoded.png"/>
          <p:cNvPicPr>
            <a:picLocks noChangeAspect="1"/>
          </p:cNvPicPr>
          <p:nvPr/>
        </p:nvPicPr>
        <p:blipFill>
          <a:blip r:embed="rId4"/>
          <a:stretch>
            <a:fillRect/>
          </a:stretch>
        </p:blipFill>
        <p:spPr>
          <a:xfrm>
            <a:off x="6997720" y="3258502"/>
            <a:ext cx="634722" cy="634722"/>
          </a:xfrm>
          <a:prstGeom prst="rect">
            <a:avLst/>
          </a:prstGeom>
        </p:spPr>
      </p:pic>
      <p:pic>
        <p:nvPicPr>
          <p:cNvPr id="14" name="Image 5" descr="preencoded.png"/>
          <p:cNvPicPr>
            <a:picLocks noChangeAspect="1"/>
          </p:cNvPicPr>
          <p:nvPr/>
        </p:nvPicPr>
        <p:blipFill>
          <a:blip r:embed="rId6"/>
          <a:stretch>
            <a:fillRect/>
          </a:stretch>
        </p:blipFill>
        <p:spPr>
          <a:xfrm>
            <a:off x="7188101" y="3417213"/>
            <a:ext cx="253841" cy="317302"/>
          </a:xfrm>
          <a:prstGeom prst="rect">
            <a:avLst/>
          </a:prstGeom>
        </p:spPr>
      </p:pic>
      <p:sp>
        <p:nvSpPr>
          <p:cNvPr id="15" name="Text 7"/>
          <p:cNvSpPr/>
          <p:nvPr/>
        </p:nvSpPr>
        <p:spPr>
          <a:xfrm>
            <a:off x="5428536" y="4104680"/>
            <a:ext cx="3773210" cy="661035"/>
          </a:xfrm>
          <a:prstGeom prst="rect">
            <a:avLst/>
          </a:prstGeom>
          <a:noFill/>
          <a:ln/>
        </p:spPr>
        <p:txBody>
          <a:bodyPr wrap="squar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Integration Testing (RTE &amp; Components)</a:t>
            </a:r>
            <a:endParaRPr lang="en-US" sz="2050" dirty="0"/>
          </a:p>
        </p:txBody>
      </p:sp>
      <p:sp>
        <p:nvSpPr>
          <p:cNvPr id="16" name="Text 8"/>
          <p:cNvSpPr/>
          <p:nvPr/>
        </p:nvSpPr>
        <p:spPr>
          <a:xfrm>
            <a:off x="5428536" y="4892635"/>
            <a:ext cx="3773210" cy="1353979"/>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Validate signal flow via RTE and data exchange between components (e.g., BrakeSensor → RTE → CruiseControl). Tools: Vector DaVinci Developer, CANoe.</a:t>
            </a:r>
            <a:endParaRPr lang="en-US" sz="1650" dirty="0"/>
          </a:p>
        </p:txBody>
      </p:sp>
      <p:sp>
        <p:nvSpPr>
          <p:cNvPr id="17" name="Text 9"/>
          <p:cNvSpPr/>
          <p:nvPr/>
        </p:nvSpPr>
        <p:spPr>
          <a:xfrm>
            <a:off x="5428536" y="6373535"/>
            <a:ext cx="3773210" cy="1015484"/>
          </a:xfrm>
          <a:prstGeom prst="rect">
            <a:avLst/>
          </a:prstGeom>
          <a:noFill/>
          <a:ln/>
        </p:spPr>
        <p:txBody>
          <a:bodyPr wrap="square" lIns="0" tIns="0" rIns="0" bIns="0" rtlCol="0" anchor="t"/>
          <a:lstStyle/>
          <a:p>
            <a:pPr marL="0" indent="0" algn="l">
              <a:lnSpc>
                <a:spcPts val="2650"/>
              </a:lnSpc>
              <a:buNone/>
            </a:pPr>
            <a:r>
              <a:rPr lang="en-US" sz="1650" b="1" dirty="0">
                <a:solidFill>
                  <a:srgbClr val="DCD7E5"/>
                </a:solidFill>
                <a:latin typeface="Heebo Light" pitchFamily="34" charset="0"/>
                <a:ea typeface="Heebo Light" pitchFamily="34" charset="-122"/>
                <a:cs typeface="Heebo Light" pitchFamily="34" charset="-120"/>
              </a:rPr>
              <a:t>Example:</a:t>
            </a:r>
            <a:r>
              <a:rPr lang="en-US" sz="1650" dirty="0">
                <a:solidFill>
                  <a:srgbClr val="DCD7E5"/>
                </a:solidFill>
                <a:latin typeface="Heebo Light" pitchFamily="34" charset="0"/>
                <a:ea typeface="Heebo Light" pitchFamily="34" charset="-122"/>
                <a:cs typeface="Heebo Light" pitchFamily="34" charset="-120"/>
              </a:rPr>
              <a:t> Brake activation leads to signal transmission via RTE, causing cruise control cancellation.</a:t>
            </a:r>
            <a:endParaRPr lang="en-US" sz="1650" dirty="0"/>
          </a:p>
        </p:txBody>
      </p:sp>
      <p:sp>
        <p:nvSpPr>
          <p:cNvPr id="18" name="Shape 10"/>
          <p:cNvSpPr/>
          <p:nvPr/>
        </p:nvSpPr>
        <p:spPr>
          <a:xfrm>
            <a:off x="9647753" y="3575804"/>
            <a:ext cx="4242078" cy="4055626"/>
          </a:xfrm>
          <a:prstGeom prst="roundRect">
            <a:avLst>
              <a:gd name="adj" fmla="val 2706"/>
            </a:avLst>
          </a:prstGeom>
          <a:solidFill>
            <a:srgbClr val="0D0A2C">
              <a:alpha val="95000"/>
            </a:srgbClr>
          </a:solidFill>
          <a:ln/>
        </p:spPr>
      </p:sp>
      <p:pic>
        <p:nvPicPr>
          <p:cNvPr id="19" name="Image 6" descr="preencoded.png"/>
          <p:cNvPicPr>
            <a:picLocks noChangeAspect="1"/>
          </p:cNvPicPr>
          <p:nvPr/>
        </p:nvPicPr>
        <p:blipFill>
          <a:blip r:embed="rId3"/>
          <a:stretch>
            <a:fillRect/>
          </a:stretch>
        </p:blipFill>
        <p:spPr>
          <a:xfrm>
            <a:off x="9647753" y="3552944"/>
            <a:ext cx="4242078" cy="91440"/>
          </a:xfrm>
          <a:prstGeom prst="rect">
            <a:avLst/>
          </a:prstGeom>
        </p:spPr>
      </p:pic>
      <p:pic>
        <p:nvPicPr>
          <p:cNvPr id="20" name="Image 7" descr="preencoded.png"/>
          <p:cNvPicPr>
            <a:picLocks noChangeAspect="1"/>
          </p:cNvPicPr>
          <p:nvPr/>
        </p:nvPicPr>
        <p:blipFill>
          <a:blip r:embed="rId4"/>
          <a:stretch>
            <a:fillRect/>
          </a:stretch>
        </p:blipFill>
        <p:spPr>
          <a:xfrm>
            <a:off x="11451372" y="3258502"/>
            <a:ext cx="634722" cy="634722"/>
          </a:xfrm>
          <a:prstGeom prst="rect">
            <a:avLst/>
          </a:prstGeom>
        </p:spPr>
      </p:pic>
      <p:pic>
        <p:nvPicPr>
          <p:cNvPr id="21" name="Image 8" descr="preencoded.png"/>
          <p:cNvPicPr>
            <a:picLocks noChangeAspect="1"/>
          </p:cNvPicPr>
          <p:nvPr/>
        </p:nvPicPr>
        <p:blipFill>
          <a:blip r:embed="rId7"/>
          <a:stretch>
            <a:fillRect/>
          </a:stretch>
        </p:blipFill>
        <p:spPr>
          <a:xfrm>
            <a:off x="11641753" y="3417213"/>
            <a:ext cx="253841" cy="317302"/>
          </a:xfrm>
          <a:prstGeom prst="rect">
            <a:avLst/>
          </a:prstGeom>
        </p:spPr>
      </p:pic>
      <p:sp>
        <p:nvSpPr>
          <p:cNvPr id="22" name="Text 11"/>
          <p:cNvSpPr/>
          <p:nvPr/>
        </p:nvSpPr>
        <p:spPr>
          <a:xfrm>
            <a:off x="9882188" y="4104680"/>
            <a:ext cx="2644854" cy="330517"/>
          </a:xfrm>
          <a:prstGeom prst="rect">
            <a:avLst/>
          </a:prstGeom>
          <a:noFill/>
          <a:ln/>
        </p:spPr>
        <p:txBody>
          <a:bodyPr wrap="none" lIns="0" tIns="0" rIns="0" bIns="0" rtlCol="0" anchor="t"/>
          <a:lstStyle/>
          <a:p>
            <a:pPr marL="0" indent="0" algn="l">
              <a:lnSpc>
                <a:spcPts val="2600"/>
              </a:lnSpc>
              <a:buNone/>
            </a:pPr>
            <a:r>
              <a:rPr lang="en-US" sz="2050" dirty="0">
                <a:solidFill>
                  <a:srgbClr val="DCD7E5"/>
                </a:solidFill>
                <a:latin typeface="Montserrat" pitchFamily="34" charset="0"/>
                <a:ea typeface="Montserrat" pitchFamily="34" charset="-122"/>
                <a:cs typeface="Montserrat" pitchFamily="34" charset="-120"/>
              </a:rPr>
              <a:t>BSW + ECU Testing</a:t>
            </a:r>
            <a:endParaRPr lang="en-US" sz="2050" dirty="0"/>
          </a:p>
        </p:txBody>
      </p:sp>
      <p:sp>
        <p:nvSpPr>
          <p:cNvPr id="23" name="Text 12"/>
          <p:cNvSpPr/>
          <p:nvPr/>
        </p:nvSpPr>
        <p:spPr>
          <a:xfrm>
            <a:off x="9882188" y="4562118"/>
            <a:ext cx="3773210" cy="1692473"/>
          </a:xfrm>
          <a:prstGeom prst="rect">
            <a:avLst/>
          </a:prstGeom>
          <a:noFill/>
          <a:ln/>
        </p:spPr>
        <p:txBody>
          <a:bodyPr wrap="square" lIns="0" tIns="0" rIns="0" bIns="0" rtlCol="0" anchor="t"/>
          <a:lstStyle/>
          <a:p>
            <a:pPr marL="0" indent="0" algn="l">
              <a:lnSpc>
                <a:spcPts val="2650"/>
              </a:lnSpc>
              <a:buNone/>
            </a:pPr>
            <a:r>
              <a:rPr lang="en-US" sz="1650" dirty="0">
                <a:solidFill>
                  <a:srgbClr val="DCD7E5"/>
                </a:solidFill>
                <a:latin typeface="Heebo Light" pitchFamily="34" charset="0"/>
                <a:ea typeface="Heebo Light" pitchFamily="34" charset="-122"/>
                <a:cs typeface="Heebo Light" pitchFamily="34" charset="-120"/>
              </a:rPr>
              <a:t>Verify communication with actual or simulated sensors and actuators, ensuring proper signal paths from application to hardware. Tools: CANoe, INCA.</a:t>
            </a:r>
            <a:endParaRPr lang="en-US" sz="1650" dirty="0"/>
          </a:p>
        </p:txBody>
      </p:sp>
      <p:sp>
        <p:nvSpPr>
          <p:cNvPr id="24" name="Text 13"/>
          <p:cNvSpPr/>
          <p:nvPr/>
        </p:nvSpPr>
        <p:spPr>
          <a:xfrm>
            <a:off x="9882188" y="6381512"/>
            <a:ext cx="3773210" cy="1015484"/>
          </a:xfrm>
          <a:prstGeom prst="rect">
            <a:avLst/>
          </a:prstGeom>
          <a:noFill/>
          <a:ln/>
        </p:spPr>
        <p:txBody>
          <a:bodyPr wrap="square" lIns="0" tIns="0" rIns="0" bIns="0" rtlCol="0" anchor="t"/>
          <a:lstStyle/>
          <a:p>
            <a:pPr marL="0" indent="0" algn="l">
              <a:lnSpc>
                <a:spcPts val="2650"/>
              </a:lnSpc>
              <a:buNone/>
            </a:pPr>
            <a:r>
              <a:rPr lang="en-US" sz="1650" b="1" dirty="0">
                <a:solidFill>
                  <a:srgbClr val="DCD7E5"/>
                </a:solidFill>
                <a:latin typeface="Heebo Light" pitchFamily="34" charset="0"/>
                <a:ea typeface="Heebo Light" pitchFamily="34" charset="-122"/>
                <a:cs typeface="Heebo Light" pitchFamily="34" charset="-120"/>
              </a:rPr>
              <a:t>Example:</a:t>
            </a:r>
            <a:r>
              <a:rPr lang="en-US" sz="1650" dirty="0">
                <a:solidFill>
                  <a:srgbClr val="DCD7E5"/>
                </a:solidFill>
                <a:latin typeface="Heebo Light" pitchFamily="34" charset="0"/>
                <a:ea typeface="Heebo Light" pitchFamily="34" charset="-122"/>
                <a:cs typeface="Heebo Light" pitchFamily="34" charset="-120"/>
              </a:rPr>
              <a:t> Throttle signal from application passes through BSW correctly to the actuator.</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1983" y="488752"/>
            <a:ext cx="7907179" cy="555427"/>
          </a:xfrm>
          <a:prstGeom prst="rect">
            <a:avLst/>
          </a:prstGeom>
          <a:noFill/>
          <a:ln/>
        </p:spPr>
        <p:txBody>
          <a:bodyPr wrap="none" lIns="0" tIns="0" rIns="0" bIns="0" rtlCol="0" anchor="t"/>
          <a:lstStyle/>
          <a:p>
            <a:pPr marL="0" indent="0" algn="l">
              <a:lnSpc>
                <a:spcPts val="4350"/>
              </a:lnSpc>
              <a:buNone/>
            </a:pPr>
            <a:r>
              <a:rPr lang="en-US" sz="3450" dirty="0">
                <a:solidFill>
                  <a:srgbClr val="F2F0F4"/>
                </a:solidFill>
                <a:latin typeface="Montserrat" pitchFamily="34" charset="0"/>
                <a:ea typeface="Montserrat" pitchFamily="34" charset="-122"/>
                <a:cs typeface="Montserrat" pitchFamily="34" charset="-120"/>
              </a:rPr>
              <a:t>Phase 7: System Validation with HIL</a:t>
            </a:r>
            <a:endParaRPr lang="en-US" sz="3450" dirty="0"/>
          </a:p>
        </p:txBody>
      </p:sp>
      <p:sp>
        <p:nvSpPr>
          <p:cNvPr id="3" name="Text 1"/>
          <p:cNvSpPr/>
          <p:nvPr/>
        </p:nvSpPr>
        <p:spPr>
          <a:xfrm>
            <a:off x="621983" y="1470660"/>
            <a:ext cx="6476405" cy="852964"/>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Hardware-in-the-Loop (HIL) testing provides a realistic, comprehensive environment to validate the cruise control system's behavior within a full vehicle setup, mimicking real-world driving conditions.</a:t>
            </a:r>
            <a:endParaRPr lang="en-US" sz="1350" dirty="0"/>
          </a:p>
        </p:txBody>
      </p:sp>
      <p:sp>
        <p:nvSpPr>
          <p:cNvPr id="4" name="Text 2"/>
          <p:cNvSpPr/>
          <p:nvPr/>
        </p:nvSpPr>
        <p:spPr>
          <a:xfrm>
            <a:off x="621983" y="2483525"/>
            <a:ext cx="6476405" cy="56864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DCD7E5"/>
                </a:solidFill>
                <a:latin typeface="Heebo Light" pitchFamily="34" charset="0"/>
                <a:ea typeface="Heebo Light" pitchFamily="34" charset="-122"/>
                <a:cs typeface="Heebo Light" pitchFamily="34" charset="-120"/>
              </a:rPr>
              <a:t>Scope:</a:t>
            </a:r>
            <a:r>
              <a:rPr lang="en-US" sz="1350" dirty="0">
                <a:solidFill>
                  <a:srgbClr val="DCD7E5"/>
                </a:solidFill>
                <a:latin typeface="Heebo Light" pitchFamily="34" charset="0"/>
                <a:ea typeface="Heebo Light" pitchFamily="34" charset="-122"/>
                <a:cs typeface="Heebo Light" pitchFamily="34" charset="-120"/>
              </a:rPr>
              <a:t> Test the complete cruise control system, integrating the actual ECU with a simulated vehicle environment.</a:t>
            </a:r>
            <a:endParaRPr lang="en-US" sz="1350" dirty="0"/>
          </a:p>
        </p:txBody>
      </p:sp>
      <p:sp>
        <p:nvSpPr>
          <p:cNvPr id="5" name="Text 3"/>
          <p:cNvSpPr/>
          <p:nvPr/>
        </p:nvSpPr>
        <p:spPr>
          <a:xfrm>
            <a:off x="621983" y="3114318"/>
            <a:ext cx="6476405" cy="56864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DCD7E5"/>
                </a:solidFill>
                <a:latin typeface="Heebo Light" pitchFamily="34" charset="0"/>
                <a:ea typeface="Heebo Light" pitchFamily="34" charset="-122"/>
                <a:cs typeface="Heebo Light" pitchFamily="34" charset="-120"/>
              </a:rPr>
              <a:t>Setup:</a:t>
            </a:r>
            <a:r>
              <a:rPr lang="en-US" sz="1350" dirty="0">
                <a:solidFill>
                  <a:srgbClr val="DCD7E5"/>
                </a:solidFill>
                <a:latin typeface="Heebo Light" pitchFamily="34" charset="0"/>
                <a:ea typeface="Heebo Light" pitchFamily="34" charset="-122"/>
                <a:cs typeface="Heebo Light" pitchFamily="34" charset="-120"/>
              </a:rPr>
              <a:t> The Cruise Control ECU interacts with a dynamic simulation of vehicle dynamics, road conditions, and environmental factors.</a:t>
            </a:r>
            <a:endParaRPr lang="en-US" sz="1350" dirty="0"/>
          </a:p>
        </p:txBody>
      </p:sp>
      <p:sp>
        <p:nvSpPr>
          <p:cNvPr id="6" name="Text 4"/>
          <p:cNvSpPr/>
          <p:nvPr/>
        </p:nvSpPr>
        <p:spPr>
          <a:xfrm>
            <a:off x="621983" y="3745111"/>
            <a:ext cx="6476405" cy="56864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DCD7E5"/>
                </a:solidFill>
                <a:latin typeface="Heebo Light" pitchFamily="34" charset="0"/>
                <a:ea typeface="Heebo Light" pitchFamily="34" charset="-122"/>
                <a:cs typeface="Heebo Light" pitchFamily="34" charset="-120"/>
              </a:rPr>
              <a:t>Tools:</a:t>
            </a:r>
            <a:r>
              <a:rPr lang="en-US" sz="1350" dirty="0">
                <a:solidFill>
                  <a:srgbClr val="DCD7E5"/>
                </a:solidFill>
                <a:latin typeface="Heebo Light" pitchFamily="34" charset="0"/>
                <a:ea typeface="Heebo Light" pitchFamily="34" charset="-122"/>
                <a:cs typeface="Heebo Light" pitchFamily="34" charset="-120"/>
              </a:rPr>
              <a:t> Specialised HIL platforms such as dSPACE, NI LabVIEW, and ETAS, along with test automation software like ECU-Test.</a:t>
            </a:r>
            <a:endParaRPr lang="en-US" sz="1350" dirty="0"/>
          </a:p>
        </p:txBody>
      </p:sp>
      <p:sp>
        <p:nvSpPr>
          <p:cNvPr id="7" name="Text 5"/>
          <p:cNvSpPr/>
          <p:nvPr/>
        </p:nvSpPr>
        <p:spPr>
          <a:xfrm>
            <a:off x="621983" y="4375904"/>
            <a:ext cx="6476405" cy="568643"/>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DCD7E5"/>
                </a:solidFill>
                <a:latin typeface="Heebo Light" pitchFamily="34" charset="0"/>
                <a:ea typeface="Heebo Light" pitchFamily="34" charset="-122"/>
                <a:cs typeface="Heebo Light" pitchFamily="34" charset="-120"/>
              </a:rPr>
              <a:t>Scenarios:</a:t>
            </a:r>
            <a:r>
              <a:rPr lang="en-US" sz="1350" dirty="0">
                <a:solidFill>
                  <a:srgbClr val="DCD7E5"/>
                </a:solidFill>
                <a:latin typeface="Heebo Light" pitchFamily="34" charset="0"/>
                <a:ea typeface="Heebo Light" pitchFamily="34" charset="-122"/>
                <a:cs typeface="Heebo Light" pitchFamily="34" charset="-120"/>
              </a:rPr>
              <a:t> Evaluate system performance under diverse conditions, including maintaining speed on inclines/declines and handling sensor failures.</a:t>
            </a:r>
            <a:endParaRPr lang="en-US" sz="1350" dirty="0"/>
          </a:p>
        </p:txBody>
      </p:sp>
      <p:sp>
        <p:nvSpPr>
          <p:cNvPr id="8" name="Shape 6"/>
          <p:cNvSpPr/>
          <p:nvPr/>
        </p:nvSpPr>
        <p:spPr>
          <a:xfrm>
            <a:off x="621983" y="5144453"/>
            <a:ext cx="6476405" cy="1323737"/>
          </a:xfrm>
          <a:prstGeom prst="roundRect">
            <a:avLst>
              <a:gd name="adj" fmla="val 5639"/>
            </a:avLst>
          </a:prstGeom>
          <a:solidFill>
            <a:srgbClr val="183A13"/>
          </a:solidFill>
          <a:ln/>
        </p:spPr>
      </p:sp>
      <p:pic>
        <p:nvPicPr>
          <p:cNvPr id="9" name="Image 0" descr="preencoded.png"/>
          <p:cNvPicPr>
            <a:picLocks noChangeAspect="1"/>
          </p:cNvPicPr>
          <p:nvPr/>
        </p:nvPicPr>
        <p:blipFill>
          <a:blip r:embed="rId3"/>
          <a:stretch>
            <a:fillRect/>
          </a:stretch>
        </p:blipFill>
        <p:spPr>
          <a:xfrm>
            <a:off x="799624" y="5401508"/>
            <a:ext cx="222171" cy="177641"/>
          </a:xfrm>
          <a:prstGeom prst="rect">
            <a:avLst/>
          </a:prstGeom>
        </p:spPr>
      </p:pic>
      <p:sp>
        <p:nvSpPr>
          <p:cNvPr id="10" name="Text 7"/>
          <p:cNvSpPr/>
          <p:nvPr/>
        </p:nvSpPr>
        <p:spPr>
          <a:xfrm>
            <a:off x="1199436" y="5366504"/>
            <a:ext cx="5721310" cy="852964"/>
          </a:xfrm>
          <a:prstGeom prst="rect">
            <a:avLst/>
          </a:prstGeom>
          <a:noFill/>
          <a:ln/>
        </p:spPr>
        <p:txBody>
          <a:bodyPr wrap="square" lIns="0" tIns="0" rIns="0" bIns="0" rtlCol="0" anchor="t"/>
          <a:lstStyle/>
          <a:p>
            <a:pPr marL="0" indent="0" algn="l">
              <a:lnSpc>
                <a:spcPts val="2200"/>
              </a:lnSpc>
              <a:buNone/>
            </a:pPr>
            <a:r>
              <a:rPr lang="en-US" sz="1350" b="1" dirty="0">
                <a:solidFill>
                  <a:srgbClr val="FFFFFF"/>
                </a:solidFill>
                <a:latin typeface="Heebo Light" pitchFamily="34" charset="0"/>
                <a:ea typeface="Heebo Light" pitchFamily="34" charset="-122"/>
                <a:cs typeface="Heebo Light" pitchFamily="34" charset="-120"/>
              </a:rPr>
              <a:t>Output:</a:t>
            </a:r>
            <a:r>
              <a:rPr lang="en-US" sz="1350" dirty="0">
                <a:solidFill>
                  <a:srgbClr val="FFFFFF"/>
                </a:solidFill>
                <a:latin typeface="Heebo Light" pitchFamily="34" charset="0"/>
                <a:ea typeface="Heebo Light" pitchFamily="34" charset="-122"/>
                <a:cs typeface="Heebo Light" pitchFamily="34" charset="-120"/>
              </a:rPr>
              <a:t> Comprehensive verification of the cruise control system's functional behavior and performance under simulated real-world scenarios.</a:t>
            </a:r>
            <a:endParaRPr lang="en-US" sz="1350" dirty="0"/>
          </a:p>
        </p:txBody>
      </p:sp>
      <p:pic>
        <p:nvPicPr>
          <p:cNvPr id="11" name="Image 1" descr="preencoded.png"/>
          <p:cNvPicPr>
            <a:picLocks noChangeAspect="1"/>
          </p:cNvPicPr>
          <p:nvPr/>
        </p:nvPicPr>
        <p:blipFill>
          <a:blip r:embed="rId4"/>
          <a:stretch>
            <a:fillRect/>
          </a:stretch>
        </p:blipFill>
        <p:spPr>
          <a:xfrm>
            <a:off x="7539633" y="1510665"/>
            <a:ext cx="6476405" cy="64764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1402</Words>
  <Application>Microsoft Office PowerPoint</Application>
  <PresentationFormat>Custom</PresentationFormat>
  <Paragraphs>109</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Montserrat</vt:lpstr>
      <vt:lpstr>Monotype Corsiva</vt:lpstr>
      <vt:lpstr>Heebo Light</vt:lpstr>
      <vt:lpstr>Cascadia Mono SemiBold</vt:lpstr>
      <vt:lpstr>Consolas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5</cp:revision>
  <dcterms:created xsi:type="dcterms:W3CDTF">2025-08-01T05:31:13Z</dcterms:created>
  <dcterms:modified xsi:type="dcterms:W3CDTF">2025-08-01T05:53:41Z</dcterms:modified>
</cp:coreProperties>
</file>